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65" r:id="rId3"/>
    <p:sldId id="266" r:id="rId4"/>
    <p:sldId id="267" r:id="rId5"/>
    <p:sldId id="268" r:id="rId6"/>
    <p:sldId id="269" r:id="rId7"/>
    <p:sldId id="274" r:id="rId8"/>
    <p:sldId id="27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5"/>
    <p:restoredTop sz="94692"/>
  </p:normalViewPr>
  <p:slideViewPr>
    <p:cSldViewPr snapToGrid="0">
      <p:cViewPr varScale="1">
        <p:scale>
          <a:sx n="100" d="100"/>
          <a:sy n="100" d="100"/>
        </p:scale>
        <p:origin x="536"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accent2"/>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tx1">
            <a:lumMod val="65000"/>
            <a:lumOff val="35000"/>
          </a:schemeClr>
        </a:solidFill>
      </dgm:spPr>
      <dgm:t>
        <a:bodyPr/>
        <a:lstStyle/>
        <a:p>
          <a:r>
            <a:rPr lang="en-US"/>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accent2"/>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tx1">
            <a:lumMod val="65000"/>
            <a:lumOff val="35000"/>
          </a:schemeClr>
        </a:solidFill>
      </dgm:spPr>
      <dgm:t>
        <a:bodyPr/>
        <a:lstStyle/>
        <a:p>
          <a:r>
            <a:rPr lang="en-US"/>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accent2"/>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tx1">
            <a:lumMod val="65000"/>
            <a:lumOff val="35000"/>
          </a:schemeClr>
        </a:solidFill>
      </dgm:spPr>
      <dgm:t>
        <a:bodyPr/>
        <a:lstStyle/>
        <a:p>
          <a:r>
            <a:rPr lang="en-US"/>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5D671CD-D189-0544-A48C-65F8F15DF135}" type="doc">
      <dgm:prSet loTypeId="urn:microsoft.com/office/officeart/2005/8/layout/lProcess1" loCatId="" qsTypeId="urn:microsoft.com/office/officeart/2005/8/quickstyle/simple1" qsCatId="simple" csTypeId="urn:microsoft.com/office/officeart/2005/8/colors/accent1_2" csCatId="accent1" phldr="1"/>
      <dgm:spPr/>
      <dgm:t>
        <a:bodyPr/>
        <a:lstStyle/>
        <a:p>
          <a:endParaRPr lang="en-US"/>
        </a:p>
      </dgm:t>
    </dgm:pt>
    <dgm:pt modelId="{C58B9DDF-5FF7-AB49-B376-A4C3FE16E8E5}">
      <dgm:prSet phldrT="[Text]" custT="1"/>
      <dgm:spPr/>
      <dgm:t>
        <a:bodyPr/>
        <a:lstStyle/>
        <a:p>
          <a:r>
            <a:rPr lang="en-US" sz="1800" b="1" dirty="0">
              <a:latin typeface="Arial" panose="020B0604020202020204" pitchFamily="34" charset="0"/>
              <a:cs typeface="Arial" panose="020B0604020202020204" pitchFamily="34" charset="0"/>
            </a:rPr>
            <a:t>flatten</a:t>
          </a:r>
        </a:p>
      </dgm:t>
    </dgm:pt>
    <dgm:pt modelId="{954BFDD4-57B4-6643-B721-49E283B50A00}" type="parTrans" cxnId="{57FB8CE0-6D79-3A41-B8ED-942C1B6E0FED}">
      <dgm:prSet/>
      <dgm:spPr/>
      <dgm:t>
        <a:bodyPr/>
        <a:lstStyle/>
        <a:p>
          <a:endParaRPr lang="en-US">
            <a:latin typeface="Arial" panose="020B0604020202020204" pitchFamily="34" charset="0"/>
            <a:cs typeface="Arial" panose="020B0604020202020204" pitchFamily="34" charset="0"/>
          </a:endParaRPr>
        </a:p>
      </dgm:t>
    </dgm:pt>
    <dgm:pt modelId="{CE73A426-EB5E-A046-BA82-1221DF180D56}" type="sibTrans" cxnId="{57FB8CE0-6D79-3A41-B8ED-942C1B6E0FED}">
      <dgm:prSet/>
      <dgm:spPr/>
      <dgm:t>
        <a:bodyPr/>
        <a:lstStyle/>
        <a:p>
          <a:endParaRPr lang="en-US">
            <a:latin typeface="Arial" panose="020B0604020202020204" pitchFamily="34" charset="0"/>
            <a:cs typeface="Arial" panose="020B0604020202020204" pitchFamily="34" charset="0"/>
          </a:endParaRPr>
        </a:p>
      </dgm:t>
    </dgm:pt>
    <dgm:pt modelId="{1D763D31-C981-EB4E-ACF7-8FCF89589016}">
      <dgm:prSet phldrT="[Text]" custT="1"/>
      <dgm:spPr/>
      <dgm:t>
        <a:bodyPr/>
        <a:lstStyle/>
        <a:p>
          <a:r>
            <a:rPr lang="en-US" sz="1600" b="1" dirty="0">
              <a:latin typeface="Arial" panose="020B0604020202020204" pitchFamily="34" charset="0"/>
              <a:cs typeface="Arial" panose="020B0604020202020204" pitchFamily="34" charset="0"/>
            </a:rPr>
            <a:t>Dropout(30%)</a:t>
          </a:r>
        </a:p>
      </dgm:t>
    </dgm:pt>
    <dgm:pt modelId="{A8075EE3-C0AF-3441-A99D-339CDAFB341E}" type="parTrans" cxnId="{55D6B3B0-C28D-5C48-83F5-777189553E26}">
      <dgm:prSet/>
      <dgm:spPr/>
      <dgm:t>
        <a:bodyPr/>
        <a:lstStyle/>
        <a:p>
          <a:endParaRPr lang="en-US">
            <a:latin typeface="Arial" panose="020B0604020202020204" pitchFamily="34" charset="0"/>
            <a:cs typeface="Arial" panose="020B0604020202020204" pitchFamily="34" charset="0"/>
          </a:endParaRPr>
        </a:p>
      </dgm:t>
    </dgm:pt>
    <dgm:pt modelId="{FDBEF92E-0C99-7B4A-B15F-658E6EF3BF04}" type="sibTrans" cxnId="{55D6B3B0-C28D-5C48-83F5-777189553E26}">
      <dgm:prSet/>
      <dgm:spPr/>
      <dgm:t>
        <a:bodyPr/>
        <a:lstStyle/>
        <a:p>
          <a:endParaRPr lang="en-US">
            <a:latin typeface="Arial" panose="020B0604020202020204" pitchFamily="34" charset="0"/>
            <a:cs typeface="Arial" panose="020B0604020202020204" pitchFamily="34" charset="0"/>
          </a:endParaRPr>
        </a:p>
      </dgm:t>
    </dgm:pt>
    <dgm:pt modelId="{C704803D-2D8F-424C-BF3D-593E3067F6DF}">
      <dgm:prSet custT="1"/>
      <dgm:spPr/>
      <dgm:t>
        <a:bodyPr/>
        <a:lstStyle/>
        <a:p>
          <a:r>
            <a:rPr lang="en-US" sz="1600" b="1" dirty="0">
              <a:latin typeface="Arial" panose="020B0604020202020204" pitchFamily="34" charset="0"/>
              <a:cs typeface="Arial" panose="020B0604020202020204" pitchFamily="34" charset="0"/>
            </a:rPr>
            <a:t>Dense</a:t>
          </a:r>
          <a:br>
            <a:rPr lang="en-US" sz="1600" b="1" dirty="0">
              <a:latin typeface="Arial" panose="020B0604020202020204" pitchFamily="34" charset="0"/>
              <a:cs typeface="Arial" panose="020B0604020202020204" pitchFamily="34" charset="0"/>
            </a:rPr>
          </a:br>
          <a:r>
            <a:rPr lang="en-US" sz="1600" b="1" dirty="0">
              <a:latin typeface="Arial" panose="020B0604020202020204" pitchFamily="34" charset="0"/>
              <a:cs typeface="Arial" panose="020B0604020202020204" pitchFamily="34" charset="0"/>
            </a:rPr>
            <a:t>(</a:t>
          </a:r>
          <a:r>
            <a:rPr lang="en-US" sz="1600" b="1" i="0" u="none" dirty="0">
              <a:latin typeface="Arial" panose="020B0604020202020204" pitchFamily="34" charset="0"/>
              <a:cs typeface="Arial" panose="020B0604020202020204" pitchFamily="34" charset="0"/>
            </a:rPr>
            <a:t>activation='</a:t>
          </a:r>
          <a:r>
            <a:rPr lang="en-US" sz="1600" b="1" i="0" u="none" dirty="0" err="1">
              <a:latin typeface="Arial" panose="020B0604020202020204" pitchFamily="34" charset="0"/>
              <a:cs typeface="Arial" panose="020B0604020202020204" pitchFamily="34" charset="0"/>
            </a:rPr>
            <a:t>relu</a:t>
          </a:r>
          <a:r>
            <a:rPr lang="en-US" sz="1600" b="1" i="0" u="none"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a:t>
          </a:r>
        </a:p>
      </dgm:t>
    </dgm:pt>
    <dgm:pt modelId="{246CAC5D-044E-D540-8777-3A760D1C348C}" type="parTrans" cxnId="{2F02CE09-4618-F64A-A8E4-600729D466BE}">
      <dgm:prSet/>
      <dgm:spPr/>
      <dgm:t>
        <a:bodyPr/>
        <a:lstStyle/>
        <a:p>
          <a:endParaRPr lang="en-US">
            <a:latin typeface="Arial" panose="020B0604020202020204" pitchFamily="34" charset="0"/>
            <a:cs typeface="Arial" panose="020B0604020202020204" pitchFamily="34" charset="0"/>
          </a:endParaRPr>
        </a:p>
      </dgm:t>
    </dgm:pt>
    <dgm:pt modelId="{2AE74BFA-05B6-B84C-8913-F3B3F46798D8}" type="sibTrans" cxnId="{2F02CE09-4618-F64A-A8E4-600729D466BE}">
      <dgm:prSet/>
      <dgm:spPr/>
      <dgm:t>
        <a:bodyPr/>
        <a:lstStyle/>
        <a:p>
          <a:endParaRPr lang="en-US">
            <a:latin typeface="Arial" panose="020B0604020202020204" pitchFamily="34" charset="0"/>
            <a:cs typeface="Arial" panose="020B0604020202020204" pitchFamily="34" charset="0"/>
          </a:endParaRPr>
        </a:p>
      </dgm:t>
    </dgm:pt>
    <dgm:pt modelId="{6EB6BF54-615B-344E-9ECB-D52CEBB97D18}">
      <dgm:prSet custT="1"/>
      <dgm:spPr/>
      <dgm:t>
        <a:bodyPr/>
        <a:lstStyle/>
        <a:p>
          <a:r>
            <a:rPr lang="en-US" sz="1600" b="1" dirty="0">
              <a:latin typeface="Arial" panose="020B0604020202020204" pitchFamily="34" charset="0"/>
              <a:cs typeface="Arial" panose="020B0604020202020204" pitchFamily="34" charset="0"/>
            </a:rPr>
            <a:t>Dropout(20%)</a:t>
          </a:r>
        </a:p>
      </dgm:t>
    </dgm:pt>
    <dgm:pt modelId="{DCF4B1CD-F8DC-DD49-BC58-8FACB632B1B1}" type="parTrans" cxnId="{BB2F19A8-88B5-5043-AB68-B5E963422955}">
      <dgm:prSet/>
      <dgm:spPr/>
      <dgm:t>
        <a:bodyPr/>
        <a:lstStyle/>
        <a:p>
          <a:endParaRPr lang="en-US">
            <a:latin typeface="Arial" panose="020B0604020202020204" pitchFamily="34" charset="0"/>
            <a:cs typeface="Arial" panose="020B0604020202020204" pitchFamily="34" charset="0"/>
          </a:endParaRPr>
        </a:p>
      </dgm:t>
    </dgm:pt>
    <dgm:pt modelId="{28B724F5-5A30-9F4B-9AA8-FDF17E8470FE}" type="sibTrans" cxnId="{BB2F19A8-88B5-5043-AB68-B5E963422955}">
      <dgm:prSet/>
      <dgm:spPr/>
      <dgm:t>
        <a:bodyPr/>
        <a:lstStyle/>
        <a:p>
          <a:endParaRPr lang="en-US">
            <a:latin typeface="Arial" panose="020B0604020202020204" pitchFamily="34" charset="0"/>
            <a:cs typeface="Arial" panose="020B0604020202020204" pitchFamily="34" charset="0"/>
          </a:endParaRPr>
        </a:p>
      </dgm:t>
    </dgm:pt>
    <dgm:pt modelId="{86CE75E7-35A7-3241-8E1C-0BCEBC1D152C}">
      <dgm:prSet custT="1"/>
      <dgm:spPr/>
      <dgm:t>
        <a:bodyPr/>
        <a:lstStyle/>
        <a:p>
          <a:r>
            <a:rPr lang="en-US" sz="1400" b="1" dirty="0">
              <a:latin typeface="Arial" panose="020B0604020202020204" pitchFamily="34" charset="0"/>
              <a:cs typeface="Arial" panose="020B0604020202020204" pitchFamily="34" charset="0"/>
            </a:rPr>
            <a:t>Dense</a:t>
          </a:r>
          <a:br>
            <a:rPr lang="en-US" sz="1400" b="1" dirty="0">
              <a:latin typeface="Arial" panose="020B0604020202020204" pitchFamily="34" charset="0"/>
              <a:cs typeface="Arial" panose="020B0604020202020204" pitchFamily="34" charset="0"/>
            </a:rPr>
          </a:br>
          <a:r>
            <a:rPr lang="en-US" sz="1400" b="1" dirty="0">
              <a:latin typeface="Arial" panose="020B0604020202020204" pitchFamily="34" charset="0"/>
              <a:cs typeface="Arial" panose="020B0604020202020204" pitchFamily="34" charset="0"/>
            </a:rPr>
            <a:t>(</a:t>
          </a:r>
          <a:r>
            <a:rPr lang="en-US" sz="1400" b="1" i="0" u="none" dirty="0">
              <a:latin typeface="Arial" panose="020B0604020202020204" pitchFamily="34" charset="0"/>
              <a:cs typeface="Arial" panose="020B0604020202020204" pitchFamily="34" charset="0"/>
            </a:rPr>
            <a:t>activation='sigmoid’)</a:t>
          </a:r>
          <a:endParaRPr lang="en-US" sz="1400" b="1" dirty="0">
            <a:latin typeface="Arial" panose="020B0604020202020204" pitchFamily="34" charset="0"/>
            <a:cs typeface="Arial" panose="020B0604020202020204" pitchFamily="34" charset="0"/>
          </a:endParaRPr>
        </a:p>
      </dgm:t>
    </dgm:pt>
    <dgm:pt modelId="{5CE39442-ADBD-7140-9B12-2A4C9A0833A2}" type="parTrans" cxnId="{21098AD9-9AF8-3641-A0DD-849A4009E931}">
      <dgm:prSet/>
      <dgm:spPr/>
      <dgm:t>
        <a:bodyPr/>
        <a:lstStyle/>
        <a:p>
          <a:endParaRPr lang="en-US">
            <a:latin typeface="Arial" panose="020B0604020202020204" pitchFamily="34" charset="0"/>
            <a:cs typeface="Arial" panose="020B0604020202020204" pitchFamily="34" charset="0"/>
          </a:endParaRPr>
        </a:p>
      </dgm:t>
    </dgm:pt>
    <dgm:pt modelId="{7AF43005-1A83-3440-8A73-B47EDC7C67DB}" type="sibTrans" cxnId="{21098AD9-9AF8-3641-A0DD-849A4009E931}">
      <dgm:prSet/>
      <dgm:spPr/>
      <dgm:t>
        <a:bodyPr/>
        <a:lstStyle/>
        <a:p>
          <a:endParaRPr lang="en-US">
            <a:latin typeface="Arial" panose="020B0604020202020204" pitchFamily="34" charset="0"/>
            <a:cs typeface="Arial" panose="020B0604020202020204" pitchFamily="34" charset="0"/>
          </a:endParaRPr>
        </a:p>
      </dgm:t>
    </dgm:pt>
    <dgm:pt modelId="{2D4F4C96-4A4A-2240-AA5D-E54F6F0ECF23}">
      <dgm:prSet custT="1"/>
      <dgm:spPr/>
      <dgm:t>
        <a:bodyPr/>
        <a:lstStyle/>
        <a:p>
          <a:r>
            <a:rPr lang="en-US" sz="2400" b="1" dirty="0">
              <a:latin typeface="Arial" panose="020B0604020202020204" pitchFamily="34" charset="0"/>
              <a:cs typeface="Arial" panose="020B0604020202020204" pitchFamily="34" charset="0"/>
            </a:rPr>
            <a:t>Image data</a:t>
          </a:r>
        </a:p>
      </dgm:t>
    </dgm:pt>
    <dgm:pt modelId="{3D97CA34-F9B7-F742-AA7D-D53A903EBB8E}" type="parTrans" cxnId="{291ADF4D-E714-A741-9E2C-AD4276CEC8FF}">
      <dgm:prSet/>
      <dgm:spPr/>
      <dgm:t>
        <a:bodyPr/>
        <a:lstStyle/>
        <a:p>
          <a:endParaRPr lang="en-US">
            <a:latin typeface="Arial" panose="020B0604020202020204" pitchFamily="34" charset="0"/>
            <a:cs typeface="Arial" panose="020B0604020202020204" pitchFamily="34" charset="0"/>
          </a:endParaRPr>
        </a:p>
      </dgm:t>
    </dgm:pt>
    <dgm:pt modelId="{19C00DAD-F4CD-6548-8E88-E94BE8DFABE0}" type="sibTrans" cxnId="{291ADF4D-E714-A741-9E2C-AD4276CEC8FF}">
      <dgm:prSet/>
      <dgm:spPr/>
      <dgm:t>
        <a:bodyPr/>
        <a:lstStyle/>
        <a:p>
          <a:endParaRPr lang="en-US">
            <a:latin typeface="Arial" panose="020B0604020202020204" pitchFamily="34" charset="0"/>
            <a:cs typeface="Arial" panose="020B0604020202020204" pitchFamily="34" charset="0"/>
          </a:endParaRPr>
        </a:p>
      </dgm:t>
    </dgm:pt>
    <dgm:pt modelId="{71E8EAF8-C198-7E40-8131-FD3D577C3D1C}">
      <dgm:prSet custT="1"/>
      <dgm:spPr/>
      <dgm:t>
        <a:bodyPr/>
        <a:lstStyle/>
        <a:p>
          <a:r>
            <a:rPr lang="en-US" sz="1600" b="1" i="0" u="none" dirty="0">
              <a:latin typeface="Arial" panose="020B0604020202020204" pitchFamily="34" charset="0"/>
              <a:cs typeface="Arial" panose="020B0604020202020204" pitchFamily="34" charset="0"/>
            </a:rPr>
            <a:t>VGG16 Base Model </a:t>
          </a:r>
          <a:endParaRPr lang="en-US" sz="1600" b="1" dirty="0">
            <a:latin typeface="Arial" panose="020B0604020202020204" pitchFamily="34" charset="0"/>
            <a:cs typeface="Arial" panose="020B0604020202020204" pitchFamily="34" charset="0"/>
          </a:endParaRPr>
        </a:p>
      </dgm:t>
    </dgm:pt>
    <dgm:pt modelId="{F04C343A-79E1-3D4C-A775-7A7B7AE8B724}" type="parTrans" cxnId="{7CB8C2DA-8EB6-E04E-9009-7A806CF9590B}">
      <dgm:prSet/>
      <dgm:spPr/>
      <dgm:t>
        <a:bodyPr/>
        <a:lstStyle/>
        <a:p>
          <a:endParaRPr lang="en-US">
            <a:latin typeface="Arial" panose="020B0604020202020204" pitchFamily="34" charset="0"/>
            <a:cs typeface="Arial" panose="020B0604020202020204" pitchFamily="34" charset="0"/>
          </a:endParaRPr>
        </a:p>
      </dgm:t>
    </dgm:pt>
    <dgm:pt modelId="{DDB66048-F824-9047-9C72-54B92098F1BA}" type="sibTrans" cxnId="{7CB8C2DA-8EB6-E04E-9009-7A806CF9590B}">
      <dgm:prSet/>
      <dgm:spPr/>
      <dgm:t>
        <a:bodyPr/>
        <a:lstStyle/>
        <a:p>
          <a:endParaRPr lang="en-US">
            <a:latin typeface="Arial" panose="020B0604020202020204" pitchFamily="34" charset="0"/>
            <a:cs typeface="Arial" panose="020B0604020202020204" pitchFamily="34" charset="0"/>
          </a:endParaRPr>
        </a:p>
      </dgm:t>
    </dgm:pt>
    <dgm:pt modelId="{88EEBA89-7DB4-6F4E-8C8B-1700584111A5}" type="pres">
      <dgm:prSet presAssocID="{85D671CD-D189-0544-A48C-65F8F15DF135}" presName="Name0" presStyleCnt="0">
        <dgm:presLayoutVars>
          <dgm:dir/>
          <dgm:animLvl val="lvl"/>
          <dgm:resizeHandles val="exact"/>
        </dgm:presLayoutVars>
      </dgm:prSet>
      <dgm:spPr/>
    </dgm:pt>
    <dgm:pt modelId="{0E89D2E0-1C2E-6041-90F9-D69C8557FB12}" type="pres">
      <dgm:prSet presAssocID="{2D4F4C96-4A4A-2240-AA5D-E54F6F0ECF23}" presName="vertFlow" presStyleCnt="0"/>
      <dgm:spPr/>
    </dgm:pt>
    <dgm:pt modelId="{C5F517DC-EE15-2047-9395-922A4A790F0E}" type="pres">
      <dgm:prSet presAssocID="{2D4F4C96-4A4A-2240-AA5D-E54F6F0ECF23}" presName="header" presStyleLbl="node1" presStyleIdx="0" presStyleCnt="1"/>
      <dgm:spPr/>
    </dgm:pt>
    <dgm:pt modelId="{74D18C54-C152-A746-927F-D2C7F6808308}" type="pres">
      <dgm:prSet presAssocID="{F04C343A-79E1-3D4C-A775-7A7B7AE8B724}" presName="parTrans" presStyleLbl="sibTrans2D1" presStyleIdx="0" presStyleCnt="6"/>
      <dgm:spPr/>
    </dgm:pt>
    <dgm:pt modelId="{58551333-19BD-F644-AAFF-71478EF0C856}" type="pres">
      <dgm:prSet presAssocID="{71E8EAF8-C198-7E40-8131-FD3D577C3D1C}" presName="child" presStyleLbl="alignAccFollowNode1" presStyleIdx="0" presStyleCnt="6">
        <dgm:presLayoutVars>
          <dgm:chMax val="0"/>
          <dgm:bulletEnabled val="1"/>
        </dgm:presLayoutVars>
      </dgm:prSet>
      <dgm:spPr/>
    </dgm:pt>
    <dgm:pt modelId="{050A0E01-52EB-3548-A7A5-7D76FB6F9333}" type="pres">
      <dgm:prSet presAssocID="{DDB66048-F824-9047-9C72-54B92098F1BA}" presName="sibTrans" presStyleLbl="sibTrans2D1" presStyleIdx="1" presStyleCnt="6"/>
      <dgm:spPr/>
    </dgm:pt>
    <dgm:pt modelId="{1CFF47B1-6282-5447-A642-91BEBD6C4134}" type="pres">
      <dgm:prSet presAssocID="{C58B9DDF-5FF7-AB49-B376-A4C3FE16E8E5}" presName="child" presStyleLbl="alignAccFollowNode1" presStyleIdx="1" presStyleCnt="6">
        <dgm:presLayoutVars>
          <dgm:chMax val="0"/>
          <dgm:bulletEnabled val="1"/>
        </dgm:presLayoutVars>
      </dgm:prSet>
      <dgm:spPr/>
    </dgm:pt>
    <dgm:pt modelId="{62631B0F-6C13-224E-A47D-35F7910BD798}" type="pres">
      <dgm:prSet presAssocID="{CE73A426-EB5E-A046-BA82-1221DF180D56}" presName="sibTrans" presStyleLbl="sibTrans2D1" presStyleIdx="2" presStyleCnt="6"/>
      <dgm:spPr/>
    </dgm:pt>
    <dgm:pt modelId="{A85FEB7A-E73E-4A4E-B730-2BCEA24038F5}" type="pres">
      <dgm:prSet presAssocID="{1D763D31-C981-EB4E-ACF7-8FCF89589016}" presName="child" presStyleLbl="alignAccFollowNode1" presStyleIdx="2" presStyleCnt="6">
        <dgm:presLayoutVars>
          <dgm:chMax val="0"/>
          <dgm:bulletEnabled val="1"/>
        </dgm:presLayoutVars>
      </dgm:prSet>
      <dgm:spPr/>
    </dgm:pt>
    <dgm:pt modelId="{42A56233-04BE-744C-A385-A63B00BDEE3B}" type="pres">
      <dgm:prSet presAssocID="{FDBEF92E-0C99-7B4A-B15F-658E6EF3BF04}" presName="sibTrans" presStyleLbl="sibTrans2D1" presStyleIdx="3" presStyleCnt="6"/>
      <dgm:spPr/>
    </dgm:pt>
    <dgm:pt modelId="{D43C8F26-8361-6040-BC6D-01A9F08FBB69}" type="pres">
      <dgm:prSet presAssocID="{C704803D-2D8F-424C-BF3D-593E3067F6DF}" presName="child" presStyleLbl="alignAccFollowNode1" presStyleIdx="3" presStyleCnt="6">
        <dgm:presLayoutVars>
          <dgm:chMax val="0"/>
          <dgm:bulletEnabled val="1"/>
        </dgm:presLayoutVars>
      </dgm:prSet>
      <dgm:spPr/>
    </dgm:pt>
    <dgm:pt modelId="{6FD84C37-ABC4-804A-9AAE-756B603A0064}" type="pres">
      <dgm:prSet presAssocID="{2AE74BFA-05B6-B84C-8913-F3B3F46798D8}" presName="sibTrans" presStyleLbl="sibTrans2D1" presStyleIdx="4" presStyleCnt="6"/>
      <dgm:spPr/>
    </dgm:pt>
    <dgm:pt modelId="{46AE32B6-CC12-844F-84CC-82A39187DFD2}" type="pres">
      <dgm:prSet presAssocID="{6EB6BF54-615B-344E-9ECB-D52CEBB97D18}" presName="child" presStyleLbl="alignAccFollowNode1" presStyleIdx="4" presStyleCnt="6">
        <dgm:presLayoutVars>
          <dgm:chMax val="0"/>
          <dgm:bulletEnabled val="1"/>
        </dgm:presLayoutVars>
      </dgm:prSet>
      <dgm:spPr/>
    </dgm:pt>
    <dgm:pt modelId="{2D910CF4-569C-304A-8FF9-0AFA4F42A0BA}" type="pres">
      <dgm:prSet presAssocID="{28B724F5-5A30-9F4B-9AA8-FDF17E8470FE}" presName="sibTrans" presStyleLbl="sibTrans2D1" presStyleIdx="5" presStyleCnt="6"/>
      <dgm:spPr/>
    </dgm:pt>
    <dgm:pt modelId="{37006837-BC07-E742-BD34-A79BAD20A04E}" type="pres">
      <dgm:prSet presAssocID="{86CE75E7-35A7-3241-8E1C-0BCEBC1D152C}" presName="child" presStyleLbl="alignAccFollowNode1" presStyleIdx="5" presStyleCnt="6">
        <dgm:presLayoutVars>
          <dgm:chMax val="0"/>
          <dgm:bulletEnabled val="1"/>
        </dgm:presLayoutVars>
      </dgm:prSet>
      <dgm:spPr/>
    </dgm:pt>
  </dgm:ptLst>
  <dgm:cxnLst>
    <dgm:cxn modelId="{D215EC07-A8A2-4E4C-AA10-5A997AF39408}" type="presOf" srcId="{86CE75E7-35A7-3241-8E1C-0BCEBC1D152C}" destId="{37006837-BC07-E742-BD34-A79BAD20A04E}" srcOrd="0" destOrd="0" presId="urn:microsoft.com/office/officeart/2005/8/layout/lProcess1"/>
    <dgm:cxn modelId="{2F02CE09-4618-F64A-A8E4-600729D466BE}" srcId="{2D4F4C96-4A4A-2240-AA5D-E54F6F0ECF23}" destId="{C704803D-2D8F-424C-BF3D-593E3067F6DF}" srcOrd="3" destOrd="0" parTransId="{246CAC5D-044E-D540-8777-3A760D1C348C}" sibTransId="{2AE74BFA-05B6-B84C-8913-F3B3F46798D8}"/>
    <dgm:cxn modelId="{A117DA1A-A7C9-7647-8EEF-8275F6D1DCC5}" type="presOf" srcId="{C704803D-2D8F-424C-BF3D-593E3067F6DF}" destId="{D43C8F26-8361-6040-BC6D-01A9F08FBB69}" srcOrd="0" destOrd="0" presId="urn:microsoft.com/office/officeart/2005/8/layout/lProcess1"/>
    <dgm:cxn modelId="{DF1E7D1D-6F8E-B649-9E17-91E0A9E28739}" type="presOf" srcId="{F04C343A-79E1-3D4C-A775-7A7B7AE8B724}" destId="{74D18C54-C152-A746-927F-D2C7F6808308}" srcOrd="0" destOrd="0" presId="urn:microsoft.com/office/officeart/2005/8/layout/lProcess1"/>
    <dgm:cxn modelId="{C7A1A922-21D8-0945-8149-EB343F68015C}" type="presOf" srcId="{71E8EAF8-C198-7E40-8131-FD3D577C3D1C}" destId="{58551333-19BD-F644-AAFF-71478EF0C856}" srcOrd="0" destOrd="0" presId="urn:microsoft.com/office/officeart/2005/8/layout/lProcess1"/>
    <dgm:cxn modelId="{89E23443-93CA-A048-857C-CF2431E3F260}" type="presOf" srcId="{CE73A426-EB5E-A046-BA82-1221DF180D56}" destId="{62631B0F-6C13-224E-A47D-35F7910BD798}" srcOrd="0" destOrd="0" presId="urn:microsoft.com/office/officeart/2005/8/layout/lProcess1"/>
    <dgm:cxn modelId="{291ADF4D-E714-A741-9E2C-AD4276CEC8FF}" srcId="{85D671CD-D189-0544-A48C-65F8F15DF135}" destId="{2D4F4C96-4A4A-2240-AA5D-E54F6F0ECF23}" srcOrd="0" destOrd="0" parTransId="{3D97CA34-F9B7-F742-AA7D-D53A903EBB8E}" sibTransId="{19C00DAD-F4CD-6548-8E88-E94BE8DFABE0}"/>
    <dgm:cxn modelId="{88447D63-A3BB-DF43-B7CA-1766ABDC5309}" type="presOf" srcId="{C58B9DDF-5FF7-AB49-B376-A4C3FE16E8E5}" destId="{1CFF47B1-6282-5447-A642-91BEBD6C4134}" srcOrd="0" destOrd="0" presId="urn:microsoft.com/office/officeart/2005/8/layout/lProcess1"/>
    <dgm:cxn modelId="{8E6E9C89-A371-2841-B68E-D0BE29A88046}" type="presOf" srcId="{FDBEF92E-0C99-7B4A-B15F-658E6EF3BF04}" destId="{42A56233-04BE-744C-A385-A63B00BDEE3B}" srcOrd="0" destOrd="0" presId="urn:microsoft.com/office/officeart/2005/8/layout/lProcess1"/>
    <dgm:cxn modelId="{E010D390-9783-F546-90A2-85175AA89857}" type="presOf" srcId="{85D671CD-D189-0544-A48C-65F8F15DF135}" destId="{88EEBA89-7DB4-6F4E-8C8B-1700584111A5}" srcOrd="0" destOrd="0" presId="urn:microsoft.com/office/officeart/2005/8/layout/lProcess1"/>
    <dgm:cxn modelId="{01BEC8A2-58FC-4042-8087-7FC1962812FF}" type="presOf" srcId="{2AE74BFA-05B6-B84C-8913-F3B3F46798D8}" destId="{6FD84C37-ABC4-804A-9AAE-756B603A0064}" srcOrd="0" destOrd="0" presId="urn:microsoft.com/office/officeart/2005/8/layout/lProcess1"/>
    <dgm:cxn modelId="{BB2F19A8-88B5-5043-AB68-B5E963422955}" srcId="{2D4F4C96-4A4A-2240-AA5D-E54F6F0ECF23}" destId="{6EB6BF54-615B-344E-9ECB-D52CEBB97D18}" srcOrd="4" destOrd="0" parTransId="{DCF4B1CD-F8DC-DD49-BC58-8FACB632B1B1}" sibTransId="{28B724F5-5A30-9F4B-9AA8-FDF17E8470FE}"/>
    <dgm:cxn modelId="{55D6B3B0-C28D-5C48-83F5-777189553E26}" srcId="{2D4F4C96-4A4A-2240-AA5D-E54F6F0ECF23}" destId="{1D763D31-C981-EB4E-ACF7-8FCF89589016}" srcOrd="2" destOrd="0" parTransId="{A8075EE3-C0AF-3441-A99D-339CDAFB341E}" sibTransId="{FDBEF92E-0C99-7B4A-B15F-658E6EF3BF04}"/>
    <dgm:cxn modelId="{9105BDB1-2F64-3047-A335-E2EFAF3691FE}" type="presOf" srcId="{1D763D31-C981-EB4E-ACF7-8FCF89589016}" destId="{A85FEB7A-E73E-4A4E-B730-2BCEA24038F5}" srcOrd="0" destOrd="0" presId="urn:microsoft.com/office/officeart/2005/8/layout/lProcess1"/>
    <dgm:cxn modelId="{95EDE1BB-97C2-C241-B69D-F20308FEDA48}" type="presOf" srcId="{28B724F5-5A30-9F4B-9AA8-FDF17E8470FE}" destId="{2D910CF4-569C-304A-8FF9-0AFA4F42A0BA}" srcOrd="0" destOrd="0" presId="urn:microsoft.com/office/officeart/2005/8/layout/lProcess1"/>
    <dgm:cxn modelId="{8680B4D0-83CE-4A4B-AD01-43B4F96C5EA8}" type="presOf" srcId="{6EB6BF54-615B-344E-9ECB-D52CEBB97D18}" destId="{46AE32B6-CC12-844F-84CC-82A39187DFD2}" srcOrd="0" destOrd="0" presId="urn:microsoft.com/office/officeart/2005/8/layout/lProcess1"/>
    <dgm:cxn modelId="{216C2ED6-A432-0C44-B359-B90A2AE173B6}" type="presOf" srcId="{2D4F4C96-4A4A-2240-AA5D-E54F6F0ECF23}" destId="{C5F517DC-EE15-2047-9395-922A4A790F0E}" srcOrd="0" destOrd="0" presId="urn:microsoft.com/office/officeart/2005/8/layout/lProcess1"/>
    <dgm:cxn modelId="{21098AD9-9AF8-3641-A0DD-849A4009E931}" srcId="{2D4F4C96-4A4A-2240-AA5D-E54F6F0ECF23}" destId="{86CE75E7-35A7-3241-8E1C-0BCEBC1D152C}" srcOrd="5" destOrd="0" parTransId="{5CE39442-ADBD-7140-9B12-2A4C9A0833A2}" sibTransId="{7AF43005-1A83-3440-8A73-B47EDC7C67DB}"/>
    <dgm:cxn modelId="{7CB8C2DA-8EB6-E04E-9009-7A806CF9590B}" srcId="{2D4F4C96-4A4A-2240-AA5D-E54F6F0ECF23}" destId="{71E8EAF8-C198-7E40-8131-FD3D577C3D1C}" srcOrd="0" destOrd="0" parTransId="{F04C343A-79E1-3D4C-A775-7A7B7AE8B724}" sibTransId="{DDB66048-F824-9047-9C72-54B92098F1BA}"/>
    <dgm:cxn modelId="{57FB8CE0-6D79-3A41-B8ED-942C1B6E0FED}" srcId="{2D4F4C96-4A4A-2240-AA5D-E54F6F0ECF23}" destId="{C58B9DDF-5FF7-AB49-B376-A4C3FE16E8E5}" srcOrd="1" destOrd="0" parTransId="{954BFDD4-57B4-6643-B721-49E283B50A00}" sibTransId="{CE73A426-EB5E-A046-BA82-1221DF180D56}"/>
    <dgm:cxn modelId="{E157B4F3-BDCC-6344-899F-F6DCB907EAE5}" type="presOf" srcId="{DDB66048-F824-9047-9C72-54B92098F1BA}" destId="{050A0E01-52EB-3548-A7A5-7D76FB6F9333}" srcOrd="0" destOrd="0" presId="urn:microsoft.com/office/officeart/2005/8/layout/lProcess1"/>
    <dgm:cxn modelId="{AD3DCE18-5797-B045-8BAF-9A8F09FED64F}" type="presParOf" srcId="{88EEBA89-7DB4-6F4E-8C8B-1700584111A5}" destId="{0E89D2E0-1C2E-6041-90F9-D69C8557FB12}" srcOrd="0" destOrd="0" presId="urn:microsoft.com/office/officeart/2005/8/layout/lProcess1"/>
    <dgm:cxn modelId="{4934102C-196C-7C4B-9014-72F57AF80BC5}" type="presParOf" srcId="{0E89D2E0-1C2E-6041-90F9-D69C8557FB12}" destId="{C5F517DC-EE15-2047-9395-922A4A790F0E}" srcOrd="0" destOrd="0" presId="urn:microsoft.com/office/officeart/2005/8/layout/lProcess1"/>
    <dgm:cxn modelId="{71D0AFA4-979C-184B-AF5E-5013ECB06D60}" type="presParOf" srcId="{0E89D2E0-1C2E-6041-90F9-D69C8557FB12}" destId="{74D18C54-C152-A746-927F-D2C7F6808308}" srcOrd="1" destOrd="0" presId="urn:microsoft.com/office/officeart/2005/8/layout/lProcess1"/>
    <dgm:cxn modelId="{E6839163-322F-0F4A-9E6C-915F416335F1}" type="presParOf" srcId="{0E89D2E0-1C2E-6041-90F9-D69C8557FB12}" destId="{58551333-19BD-F644-AAFF-71478EF0C856}" srcOrd="2" destOrd="0" presId="urn:microsoft.com/office/officeart/2005/8/layout/lProcess1"/>
    <dgm:cxn modelId="{345FBF99-AD82-CE46-A73F-783154EEAF0A}" type="presParOf" srcId="{0E89D2E0-1C2E-6041-90F9-D69C8557FB12}" destId="{050A0E01-52EB-3548-A7A5-7D76FB6F9333}" srcOrd="3" destOrd="0" presId="urn:microsoft.com/office/officeart/2005/8/layout/lProcess1"/>
    <dgm:cxn modelId="{97B9DB64-C5DA-CD48-9AEC-183FAEFF3E7B}" type="presParOf" srcId="{0E89D2E0-1C2E-6041-90F9-D69C8557FB12}" destId="{1CFF47B1-6282-5447-A642-91BEBD6C4134}" srcOrd="4" destOrd="0" presId="urn:microsoft.com/office/officeart/2005/8/layout/lProcess1"/>
    <dgm:cxn modelId="{76BE4C72-FBC6-C54E-9798-F9977E98AC7E}" type="presParOf" srcId="{0E89D2E0-1C2E-6041-90F9-D69C8557FB12}" destId="{62631B0F-6C13-224E-A47D-35F7910BD798}" srcOrd="5" destOrd="0" presId="urn:microsoft.com/office/officeart/2005/8/layout/lProcess1"/>
    <dgm:cxn modelId="{7A7E01DA-1CF4-8143-8F91-52FE65993860}" type="presParOf" srcId="{0E89D2E0-1C2E-6041-90F9-D69C8557FB12}" destId="{A85FEB7A-E73E-4A4E-B730-2BCEA24038F5}" srcOrd="6" destOrd="0" presId="urn:microsoft.com/office/officeart/2005/8/layout/lProcess1"/>
    <dgm:cxn modelId="{CD390433-C8DD-3F4D-9562-50F26D0106CE}" type="presParOf" srcId="{0E89D2E0-1C2E-6041-90F9-D69C8557FB12}" destId="{42A56233-04BE-744C-A385-A63B00BDEE3B}" srcOrd="7" destOrd="0" presId="urn:microsoft.com/office/officeart/2005/8/layout/lProcess1"/>
    <dgm:cxn modelId="{D68B339E-AFF1-CA47-A966-7FE479262FC3}" type="presParOf" srcId="{0E89D2E0-1C2E-6041-90F9-D69C8557FB12}" destId="{D43C8F26-8361-6040-BC6D-01A9F08FBB69}" srcOrd="8" destOrd="0" presId="urn:microsoft.com/office/officeart/2005/8/layout/lProcess1"/>
    <dgm:cxn modelId="{ACCDFCA2-1FAD-8047-B267-8FFE5FAF737E}" type="presParOf" srcId="{0E89D2E0-1C2E-6041-90F9-D69C8557FB12}" destId="{6FD84C37-ABC4-804A-9AAE-756B603A0064}" srcOrd="9" destOrd="0" presId="urn:microsoft.com/office/officeart/2005/8/layout/lProcess1"/>
    <dgm:cxn modelId="{792A2037-3DFE-C348-BB38-A24CD3EB0150}" type="presParOf" srcId="{0E89D2E0-1C2E-6041-90F9-D69C8557FB12}" destId="{46AE32B6-CC12-844F-84CC-82A39187DFD2}" srcOrd="10" destOrd="0" presId="urn:microsoft.com/office/officeart/2005/8/layout/lProcess1"/>
    <dgm:cxn modelId="{A4D92F0E-A81E-3F46-8C8F-78059E27BE17}" type="presParOf" srcId="{0E89D2E0-1C2E-6041-90F9-D69C8557FB12}" destId="{2D910CF4-569C-304A-8FF9-0AFA4F42A0BA}" srcOrd="11" destOrd="0" presId="urn:microsoft.com/office/officeart/2005/8/layout/lProcess1"/>
    <dgm:cxn modelId="{0FC2C982-D0EF-F742-81A4-C09CFB1E4C9F}" type="presParOf" srcId="{0E89D2E0-1C2E-6041-90F9-D69C8557FB12}" destId="{37006837-BC07-E742-BD34-A79BAD20A04E}" srcOrd="12" destOrd="0" presId="urn:microsoft.com/office/officeart/2005/8/layout/l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tx1">
            <a:lumMod val="65000"/>
            <a:lumOff val="35000"/>
          </a:schemeClr>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accent2"/>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tx1">
            <a:lumMod val="65000"/>
            <a:lumOff val="35000"/>
          </a:schemeClr>
        </a:solidFill>
      </dgm:spPr>
      <dgm:t>
        <a:bodyPr/>
        <a:lstStyle/>
        <a:p>
          <a:r>
            <a:rPr lang="en-US" dirty="0"/>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6897">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tx1">
            <a:lumMod val="65000"/>
            <a:lumOff val="35000"/>
          </a:schemeClr>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tx1">
            <a:lumMod val="65000"/>
            <a:lumOff val="35000"/>
          </a:schemeClr>
        </a:solidFill>
      </dgm:spPr>
      <dgm:t>
        <a:bodyPr/>
        <a:lstStyle/>
        <a:p>
          <a:r>
            <a:rPr lang="en-US" dirty="0"/>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accent2"/>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tx1">
            <a:lumMod val="65000"/>
            <a:lumOff val="35000"/>
          </a:schemeClr>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accent2"/>
        </a:solidFill>
      </dgm:spPr>
      <dgm:t>
        <a:bodyPr/>
        <a:lstStyle/>
        <a:p>
          <a:r>
            <a:rPr lang="en-US" dirty="0"/>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AC9891B-B150-FE4E-92ED-CC4F35A4F8A2}" type="doc">
      <dgm:prSet loTypeId="urn:microsoft.com/office/officeart/2005/8/layout/hChevron3" loCatId="" qsTypeId="urn:microsoft.com/office/officeart/2005/8/quickstyle/simple1" qsCatId="simple" csTypeId="urn:microsoft.com/office/officeart/2005/8/colors/accent1_2" csCatId="accent1" phldr="1"/>
      <dgm:spPr/>
    </dgm:pt>
    <dgm:pt modelId="{C9F37D82-902B-4742-BD52-BF7AC05D34D8}">
      <dgm:prSet phldrT="[Text]"/>
      <dgm:spPr>
        <a:solidFill>
          <a:schemeClr val="tx1">
            <a:lumMod val="65000"/>
            <a:lumOff val="35000"/>
          </a:schemeClr>
        </a:solidFill>
      </dgm:spPr>
      <dgm:t>
        <a:bodyPr/>
        <a:lstStyle/>
        <a:p>
          <a:r>
            <a:rPr lang="en-US" b="0" dirty="0"/>
            <a:t>Pneumonia</a:t>
          </a:r>
        </a:p>
      </dgm:t>
    </dgm:pt>
    <dgm:pt modelId="{A4F5CB74-9B02-DD45-934A-E8F944627B19}" type="sibTrans" cxnId="{520D24C5-22F8-1344-9B5B-D8DACF4597A7}">
      <dgm:prSet/>
      <dgm:spPr/>
      <dgm:t>
        <a:bodyPr/>
        <a:lstStyle/>
        <a:p>
          <a:endParaRPr lang="en-US"/>
        </a:p>
      </dgm:t>
    </dgm:pt>
    <dgm:pt modelId="{F2BEFA4C-9AE4-8C4C-8E6E-65980FDD3C59}" type="parTrans" cxnId="{520D24C5-22F8-1344-9B5B-D8DACF4597A7}">
      <dgm:prSet/>
      <dgm:spPr/>
      <dgm:t>
        <a:bodyPr/>
        <a:lstStyle/>
        <a:p>
          <a:endParaRPr lang="en-US"/>
        </a:p>
      </dgm:t>
    </dgm:pt>
    <dgm:pt modelId="{FD7C767B-0514-F44F-966A-2469AA355759}">
      <dgm:prSet phldrT="[Text]"/>
      <dgm:spPr>
        <a:solidFill>
          <a:schemeClr val="tx1">
            <a:lumMod val="65000"/>
            <a:lumOff val="35000"/>
          </a:schemeClr>
        </a:solidFill>
      </dgm:spPr>
      <dgm:t>
        <a:bodyPr/>
        <a:lstStyle/>
        <a:p>
          <a:pPr algn="l"/>
          <a:r>
            <a:rPr lang="en-US" b="0" dirty="0"/>
            <a:t>Data Engineering</a:t>
          </a:r>
        </a:p>
      </dgm:t>
    </dgm:pt>
    <dgm:pt modelId="{45B225A3-BE60-6C4E-A3B7-D28C5012E341}" type="sibTrans" cxnId="{3B990A8A-7E8A-B546-B887-883B3DD801BD}">
      <dgm:prSet/>
      <dgm:spPr/>
      <dgm:t>
        <a:bodyPr/>
        <a:lstStyle/>
        <a:p>
          <a:endParaRPr lang="en-US"/>
        </a:p>
      </dgm:t>
    </dgm:pt>
    <dgm:pt modelId="{57D8C66C-FB8C-2B4C-898F-AE7BD3184AD0}" type="parTrans" cxnId="{3B990A8A-7E8A-B546-B887-883B3DD801BD}">
      <dgm:prSet/>
      <dgm:spPr/>
      <dgm:t>
        <a:bodyPr/>
        <a:lstStyle/>
        <a:p>
          <a:endParaRPr lang="en-US"/>
        </a:p>
      </dgm:t>
    </dgm:pt>
    <dgm:pt modelId="{6DE9BBD2-CD43-2840-A42A-B1A9A026AAE4}">
      <dgm:prSet phldrT="[Text]"/>
      <dgm:spPr>
        <a:solidFill>
          <a:schemeClr val="accent2"/>
        </a:solidFill>
      </dgm:spPr>
      <dgm:t>
        <a:bodyPr/>
        <a:lstStyle/>
        <a:p>
          <a:r>
            <a:rPr lang="en-US" dirty="0"/>
            <a:t>Results</a:t>
          </a:r>
        </a:p>
      </dgm:t>
    </dgm:pt>
    <dgm:pt modelId="{317EC515-566B-F84B-81BA-4DDB9318205B}" type="sibTrans" cxnId="{B596DBF7-2384-C644-B13F-5BFABCC187CF}">
      <dgm:prSet/>
      <dgm:spPr/>
      <dgm:t>
        <a:bodyPr/>
        <a:lstStyle/>
        <a:p>
          <a:endParaRPr lang="en-US"/>
        </a:p>
      </dgm:t>
    </dgm:pt>
    <dgm:pt modelId="{3EA58DED-0869-0D41-8C7F-7B01C0B1EB23}" type="parTrans" cxnId="{B596DBF7-2384-C644-B13F-5BFABCC187CF}">
      <dgm:prSet/>
      <dgm:spPr/>
      <dgm:t>
        <a:bodyPr/>
        <a:lstStyle/>
        <a:p>
          <a:endParaRPr lang="en-US"/>
        </a:p>
      </dgm:t>
    </dgm:pt>
    <dgm:pt modelId="{30ACB473-F9FF-3B4A-813F-C3A20AEB1975}">
      <dgm:prSet phldrT="[Text]"/>
      <dgm:spPr>
        <a:solidFill>
          <a:schemeClr val="tx1">
            <a:lumMod val="65000"/>
            <a:lumOff val="35000"/>
          </a:schemeClr>
        </a:solidFill>
      </dgm:spPr>
      <dgm:t>
        <a:bodyPr/>
        <a:lstStyle/>
        <a:p>
          <a:r>
            <a:rPr lang="en-US" b="0" dirty="0"/>
            <a:t>Model Selection</a:t>
          </a:r>
        </a:p>
      </dgm:t>
    </dgm:pt>
    <dgm:pt modelId="{37431CE8-2C9A-774C-89E1-DCA917E008F2}" type="parTrans" cxnId="{66628646-B661-AE44-8BCC-C4DD54F157AE}">
      <dgm:prSet/>
      <dgm:spPr/>
      <dgm:t>
        <a:bodyPr/>
        <a:lstStyle/>
        <a:p>
          <a:endParaRPr lang="en-US"/>
        </a:p>
      </dgm:t>
    </dgm:pt>
    <dgm:pt modelId="{9F0D390C-4922-2941-B24A-294FD0825194}" type="sibTrans" cxnId="{66628646-B661-AE44-8BCC-C4DD54F157AE}">
      <dgm:prSet/>
      <dgm:spPr/>
      <dgm:t>
        <a:bodyPr/>
        <a:lstStyle/>
        <a:p>
          <a:endParaRPr lang="en-US"/>
        </a:p>
      </dgm:t>
    </dgm:pt>
    <dgm:pt modelId="{ED3DB14D-A555-4142-9DC1-CB2C1554C168}" type="pres">
      <dgm:prSet presAssocID="{1AC9891B-B150-FE4E-92ED-CC4F35A4F8A2}" presName="Name0" presStyleCnt="0">
        <dgm:presLayoutVars>
          <dgm:dir/>
          <dgm:resizeHandles val="exact"/>
        </dgm:presLayoutVars>
      </dgm:prSet>
      <dgm:spPr/>
    </dgm:pt>
    <dgm:pt modelId="{28EE009C-6B5D-4D41-BB8C-741634FC072A}" type="pres">
      <dgm:prSet presAssocID="{C9F37D82-902B-4742-BD52-BF7AC05D34D8}" presName="parTxOnly" presStyleLbl="node1" presStyleIdx="0" presStyleCnt="4" custLinFactNeighborY="3749">
        <dgm:presLayoutVars>
          <dgm:bulletEnabled val="1"/>
        </dgm:presLayoutVars>
      </dgm:prSet>
      <dgm:spPr/>
    </dgm:pt>
    <dgm:pt modelId="{85F21C67-DB13-5E45-814A-11728B4215FA}" type="pres">
      <dgm:prSet presAssocID="{A4F5CB74-9B02-DD45-934A-E8F944627B19}" presName="parSpace" presStyleCnt="0"/>
      <dgm:spPr/>
    </dgm:pt>
    <dgm:pt modelId="{43180A6B-0E89-B14B-8687-61D011BACA0D}" type="pres">
      <dgm:prSet presAssocID="{FD7C767B-0514-F44F-966A-2469AA355759}" presName="parTxOnly" presStyleLbl="node1" presStyleIdx="1" presStyleCnt="4" custLinFactNeighborY="3749">
        <dgm:presLayoutVars>
          <dgm:bulletEnabled val="1"/>
        </dgm:presLayoutVars>
      </dgm:prSet>
      <dgm:spPr/>
    </dgm:pt>
    <dgm:pt modelId="{380D407C-B648-354A-A715-12D7190836C6}" type="pres">
      <dgm:prSet presAssocID="{45B225A3-BE60-6C4E-A3B7-D28C5012E341}" presName="parSpace" presStyleCnt="0"/>
      <dgm:spPr/>
    </dgm:pt>
    <dgm:pt modelId="{02EFD632-5C0B-4B4C-9FCA-0C4628F244AD}" type="pres">
      <dgm:prSet presAssocID="{30ACB473-F9FF-3B4A-813F-C3A20AEB1975}" presName="parTxOnly" presStyleLbl="node1" presStyleIdx="2" presStyleCnt="4">
        <dgm:presLayoutVars>
          <dgm:bulletEnabled val="1"/>
        </dgm:presLayoutVars>
      </dgm:prSet>
      <dgm:spPr/>
    </dgm:pt>
    <dgm:pt modelId="{9897A5AB-6D52-4F4D-8793-5C9C3BD11D9C}" type="pres">
      <dgm:prSet presAssocID="{9F0D390C-4922-2941-B24A-294FD0825194}" presName="parSpace" presStyleCnt="0"/>
      <dgm:spPr/>
    </dgm:pt>
    <dgm:pt modelId="{62E60C82-8794-9040-9AE7-60A7180585F7}" type="pres">
      <dgm:prSet presAssocID="{6DE9BBD2-CD43-2840-A42A-B1A9A026AAE4}" presName="parTxOnly" presStyleLbl="node1" presStyleIdx="3" presStyleCnt="4">
        <dgm:presLayoutVars>
          <dgm:bulletEnabled val="1"/>
        </dgm:presLayoutVars>
      </dgm:prSet>
      <dgm:spPr/>
    </dgm:pt>
  </dgm:ptLst>
  <dgm:cxnLst>
    <dgm:cxn modelId="{800BD903-2025-0241-BFEE-B4A69E89FCF8}" type="presOf" srcId="{1AC9891B-B150-FE4E-92ED-CC4F35A4F8A2}" destId="{ED3DB14D-A555-4142-9DC1-CB2C1554C168}" srcOrd="0" destOrd="0" presId="urn:microsoft.com/office/officeart/2005/8/layout/hChevron3"/>
    <dgm:cxn modelId="{FB074145-3E7B-1043-92FB-759CE3D5C420}" type="presOf" srcId="{6DE9BBD2-CD43-2840-A42A-B1A9A026AAE4}" destId="{62E60C82-8794-9040-9AE7-60A7180585F7}" srcOrd="0" destOrd="0" presId="urn:microsoft.com/office/officeart/2005/8/layout/hChevron3"/>
    <dgm:cxn modelId="{66628646-B661-AE44-8BCC-C4DD54F157AE}" srcId="{1AC9891B-B150-FE4E-92ED-CC4F35A4F8A2}" destId="{30ACB473-F9FF-3B4A-813F-C3A20AEB1975}" srcOrd="2" destOrd="0" parTransId="{37431CE8-2C9A-774C-89E1-DCA917E008F2}" sibTransId="{9F0D390C-4922-2941-B24A-294FD0825194}"/>
    <dgm:cxn modelId="{1B76CB63-3604-C84C-85CA-4F5C8FAEAB89}" type="presOf" srcId="{C9F37D82-902B-4742-BD52-BF7AC05D34D8}" destId="{28EE009C-6B5D-4D41-BB8C-741634FC072A}" srcOrd="0" destOrd="0" presId="urn:microsoft.com/office/officeart/2005/8/layout/hChevron3"/>
    <dgm:cxn modelId="{C3826E86-F534-DA42-99B5-F460B33D551D}" type="presOf" srcId="{30ACB473-F9FF-3B4A-813F-C3A20AEB1975}" destId="{02EFD632-5C0B-4B4C-9FCA-0C4628F244AD}" srcOrd="0" destOrd="0" presId="urn:microsoft.com/office/officeart/2005/8/layout/hChevron3"/>
    <dgm:cxn modelId="{3B990A8A-7E8A-B546-B887-883B3DD801BD}" srcId="{1AC9891B-B150-FE4E-92ED-CC4F35A4F8A2}" destId="{FD7C767B-0514-F44F-966A-2469AA355759}" srcOrd="1" destOrd="0" parTransId="{57D8C66C-FB8C-2B4C-898F-AE7BD3184AD0}" sibTransId="{45B225A3-BE60-6C4E-A3B7-D28C5012E341}"/>
    <dgm:cxn modelId="{0136C48A-9643-AD40-AD4A-A2E7CD4C8B23}" type="presOf" srcId="{FD7C767B-0514-F44F-966A-2469AA355759}" destId="{43180A6B-0E89-B14B-8687-61D011BACA0D}" srcOrd="0" destOrd="0" presId="urn:microsoft.com/office/officeart/2005/8/layout/hChevron3"/>
    <dgm:cxn modelId="{520D24C5-22F8-1344-9B5B-D8DACF4597A7}" srcId="{1AC9891B-B150-FE4E-92ED-CC4F35A4F8A2}" destId="{C9F37D82-902B-4742-BD52-BF7AC05D34D8}" srcOrd="0" destOrd="0" parTransId="{F2BEFA4C-9AE4-8C4C-8E6E-65980FDD3C59}" sibTransId="{A4F5CB74-9B02-DD45-934A-E8F944627B19}"/>
    <dgm:cxn modelId="{B596DBF7-2384-C644-B13F-5BFABCC187CF}" srcId="{1AC9891B-B150-FE4E-92ED-CC4F35A4F8A2}" destId="{6DE9BBD2-CD43-2840-A42A-B1A9A026AAE4}" srcOrd="3" destOrd="0" parTransId="{3EA58DED-0869-0D41-8C7F-7B01C0B1EB23}" sibTransId="{317EC515-566B-F84B-81BA-4DDB9318205B}"/>
    <dgm:cxn modelId="{2B3361B4-09DC-EA4D-AE80-17C569810514}" type="presParOf" srcId="{ED3DB14D-A555-4142-9DC1-CB2C1554C168}" destId="{28EE009C-6B5D-4D41-BB8C-741634FC072A}" srcOrd="0" destOrd="0" presId="urn:microsoft.com/office/officeart/2005/8/layout/hChevron3"/>
    <dgm:cxn modelId="{A3E35DCB-6A8C-DC48-8AD2-23E25B2F501E}" type="presParOf" srcId="{ED3DB14D-A555-4142-9DC1-CB2C1554C168}" destId="{85F21C67-DB13-5E45-814A-11728B4215FA}" srcOrd="1" destOrd="0" presId="urn:microsoft.com/office/officeart/2005/8/layout/hChevron3"/>
    <dgm:cxn modelId="{9E8B863D-EB81-C04E-B8D1-4845A28838CC}" type="presParOf" srcId="{ED3DB14D-A555-4142-9DC1-CB2C1554C168}" destId="{43180A6B-0E89-B14B-8687-61D011BACA0D}" srcOrd="2" destOrd="0" presId="urn:microsoft.com/office/officeart/2005/8/layout/hChevron3"/>
    <dgm:cxn modelId="{ECB1F8A7-5C6F-FA46-A0CF-7B33D197BDE3}" type="presParOf" srcId="{ED3DB14D-A555-4142-9DC1-CB2C1554C168}" destId="{380D407C-B648-354A-A715-12D7190836C6}" srcOrd="3" destOrd="0" presId="urn:microsoft.com/office/officeart/2005/8/layout/hChevron3"/>
    <dgm:cxn modelId="{C71D7E32-482B-C949-876D-F1D1CD137308}" type="presParOf" srcId="{ED3DB14D-A555-4142-9DC1-CB2C1554C168}" destId="{02EFD632-5C0B-4B4C-9FCA-0C4628F244AD}" srcOrd="4" destOrd="0" presId="urn:microsoft.com/office/officeart/2005/8/layout/hChevron3"/>
    <dgm:cxn modelId="{95723EAB-8350-3940-B2FC-6F76EE38BF88}" type="presParOf" srcId="{ED3DB14D-A555-4142-9DC1-CB2C1554C168}" destId="{9897A5AB-6D52-4F4D-8793-5C9C3BD11D9C}" srcOrd="5" destOrd="0" presId="urn:microsoft.com/office/officeart/2005/8/layout/hChevron3"/>
    <dgm:cxn modelId="{CC94E57C-C1E6-094A-B611-E84A42C722F8}" type="presParOf" srcId="{ED3DB14D-A555-4142-9DC1-CB2C1554C168}" destId="{62E60C82-8794-9040-9AE7-60A7180585F7}" srcOrd="6" destOrd="0" presId="urn:microsoft.com/office/officeart/2005/8/layout/hChevron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Results</a:t>
          </a:r>
        </a:p>
      </dsp:txBody>
      <dsp:txXfrm>
        <a:off x="2944279" y="0"/>
        <a:ext cx="895151" cy="2740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Results</a:t>
          </a:r>
        </a:p>
      </dsp:txBody>
      <dsp:txXfrm>
        <a:off x="2944279" y="0"/>
        <a:ext cx="895151" cy="2740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t>Results</a:t>
          </a:r>
        </a:p>
      </dsp:txBody>
      <dsp:txXfrm>
        <a:off x="2944279" y="0"/>
        <a:ext cx="895151" cy="2740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F517DC-EE15-2047-9395-922A4A790F0E}">
      <dsp:nvSpPr>
        <dsp:cNvPr id="0" name=""/>
        <dsp:cNvSpPr/>
      </dsp:nvSpPr>
      <dsp:spPr>
        <a:xfrm>
          <a:off x="2051043" y="569"/>
          <a:ext cx="2049188" cy="51229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Arial" panose="020B0604020202020204" pitchFamily="34" charset="0"/>
              <a:cs typeface="Arial" panose="020B0604020202020204" pitchFamily="34" charset="0"/>
            </a:rPr>
            <a:t>Image data</a:t>
          </a:r>
        </a:p>
      </dsp:txBody>
      <dsp:txXfrm>
        <a:off x="2066048" y="15574"/>
        <a:ext cx="2019178" cy="482287"/>
      </dsp:txXfrm>
    </dsp:sp>
    <dsp:sp modelId="{74D18C54-C152-A746-927F-D2C7F6808308}">
      <dsp:nvSpPr>
        <dsp:cNvPr id="0" name=""/>
        <dsp:cNvSpPr/>
      </dsp:nvSpPr>
      <dsp:spPr>
        <a:xfrm rot="5400000">
          <a:off x="3030811" y="557692"/>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8551333-19BD-F644-AAFF-71478EF0C856}">
      <dsp:nvSpPr>
        <dsp:cNvPr id="0" name=""/>
        <dsp:cNvSpPr/>
      </dsp:nvSpPr>
      <dsp:spPr>
        <a:xfrm>
          <a:off x="2051043" y="692170"/>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i="0" u="none" kern="1200" dirty="0">
              <a:latin typeface="Arial" panose="020B0604020202020204" pitchFamily="34" charset="0"/>
              <a:cs typeface="Arial" panose="020B0604020202020204" pitchFamily="34" charset="0"/>
            </a:rPr>
            <a:t>VGG16 Base Model </a:t>
          </a:r>
          <a:endParaRPr lang="en-US" sz="1600" b="1" kern="1200" dirty="0">
            <a:latin typeface="Arial" panose="020B0604020202020204" pitchFamily="34" charset="0"/>
            <a:cs typeface="Arial" panose="020B0604020202020204" pitchFamily="34" charset="0"/>
          </a:endParaRPr>
        </a:p>
      </dsp:txBody>
      <dsp:txXfrm>
        <a:off x="2066048" y="707175"/>
        <a:ext cx="2019178" cy="482287"/>
      </dsp:txXfrm>
    </dsp:sp>
    <dsp:sp modelId="{050A0E01-52EB-3548-A7A5-7D76FB6F9333}">
      <dsp:nvSpPr>
        <dsp:cNvPr id="0" name=""/>
        <dsp:cNvSpPr/>
      </dsp:nvSpPr>
      <dsp:spPr>
        <a:xfrm rot="5400000">
          <a:off x="3030811" y="1249293"/>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CFF47B1-6282-5447-A642-91BEBD6C4134}">
      <dsp:nvSpPr>
        <dsp:cNvPr id="0" name=""/>
        <dsp:cNvSpPr/>
      </dsp:nvSpPr>
      <dsp:spPr>
        <a:xfrm>
          <a:off x="2051043" y="1383771"/>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flatten</a:t>
          </a:r>
        </a:p>
      </dsp:txBody>
      <dsp:txXfrm>
        <a:off x="2066048" y="1398776"/>
        <a:ext cx="2019178" cy="482287"/>
      </dsp:txXfrm>
    </dsp:sp>
    <dsp:sp modelId="{62631B0F-6C13-224E-A47D-35F7910BD798}">
      <dsp:nvSpPr>
        <dsp:cNvPr id="0" name=""/>
        <dsp:cNvSpPr/>
      </dsp:nvSpPr>
      <dsp:spPr>
        <a:xfrm rot="5400000">
          <a:off x="3030811" y="1940894"/>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85FEB7A-E73E-4A4E-B730-2BCEA24038F5}">
      <dsp:nvSpPr>
        <dsp:cNvPr id="0" name=""/>
        <dsp:cNvSpPr/>
      </dsp:nvSpPr>
      <dsp:spPr>
        <a:xfrm>
          <a:off x="2051043" y="2075372"/>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Dropout(30%)</a:t>
          </a:r>
        </a:p>
      </dsp:txBody>
      <dsp:txXfrm>
        <a:off x="2066048" y="2090377"/>
        <a:ext cx="2019178" cy="482287"/>
      </dsp:txXfrm>
    </dsp:sp>
    <dsp:sp modelId="{42A56233-04BE-744C-A385-A63B00BDEE3B}">
      <dsp:nvSpPr>
        <dsp:cNvPr id="0" name=""/>
        <dsp:cNvSpPr/>
      </dsp:nvSpPr>
      <dsp:spPr>
        <a:xfrm rot="5400000">
          <a:off x="3030811" y="2632496"/>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43C8F26-8361-6040-BC6D-01A9F08FBB69}">
      <dsp:nvSpPr>
        <dsp:cNvPr id="0" name=""/>
        <dsp:cNvSpPr/>
      </dsp:nvSpPr>
      <dsp:spPr>
        <a:xfrm>
          <a:off x="2051043" y="2766974"/>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Dense</a:t>
          </a:r>
          <a:br>
            <a:rPr lang="en-US" sz="1600" b="1" kern="1200" dirty="0">
              <a:latin typeface="Arial" panose="020B0604020202020204" pitchFamily="34" charset="0"/>
              <a:cs typeface="Arial" panose="020B0604020202020204" pitchFamily="34" charset="0"/>
            </a:rPr>
          </a:br>
          <a:r>
            <a:rPr lang="en-US" sz="1600" b="1" kern="1200" dirty="0">
              <a:latin typeface="Arial" panose="020B0604020202020204" pitchFamily="34" charset="0"/>
              <a:cs typeface="Arial" panose="020B0604020202020204" pitchFamily="34" charset="0"/>
            </a:rPr>
            <a:t>(</a:t>
          </a:r>
          <a:r>
            <a:rPr lang="en-US" sz="1600" b="1" i="0" u="none" kern="1200" dirty="0">
              <a:latin typeface="Arial" panose="020B0604020202020204" pitchFamily="34" charset="0"/>
              <a:cs typeface="Arial" panose="020B0604020202020204" pitchFamily="34" charset="0"/>
            </a:rPr>
            <a:t>activation='</a:t>
          </a:r>
          <a:r>
            <a:rPr lang="en-US" sz="1600" b="1" i="0" u="none" kern="1200" dirty="0" err="1">
              <a:latin typeface="Arial" panose="020B0604020202020204" pitchFamily="34" charset="0"/>
              <a:cs typeface="Arial" panose="020B0604020202020204" pitchFamily="34" charset="0"/>
            </a:rPr>
            <a:t>relu</a:t>
          </a:r>
          <a:r>
            <a:rPr lang="en-US" sz="1600" b="1" i="0" u="none" kern="1200" dirty="0">
              <a:latin typeface="Arial" panose="020B0604020202020204" pitchFamily="34" charset="0"/>
              <a:cs typeface="Arial" panose="020B0604020202020204" pitchFamily="34" charset="0"/>
            </a:rPr>
            <a:t>'</a:t>
          </a:r>
          <a:r>
            <a:rPr lang="en-US" sz="1600" b="1" kern="1200" dirty="0">
              <a:latin typeface="Arial" panose="020B0604020202020204" pitchFamily="34" charset="0"/>
              <a:cs typeface="Arial" panose="020B0604020202020204" pitchFamily="34" charset="0"/>
            </a:rPr>
            <a:t>)</a:t>
          </a:r>
        </a:p>
      </dsp:txBody>
      <dsp:txXfrm>
        <a:off x="2066048" y="2781979"/>
        <a:ext cx="2019178" cy="482287"/>
      </dsp:txXfrm>
    </dsp:sp>
    <dsp:sp modelId="{6FD84C37-ABC4-804A-9AAE-756B603A0064}">
      <dsp:nvSpPr>
        <dsp:cNvPr id="0" name=""/>
        <dsp:cNvSpPr/>
      </dsp:nvSpPr>
      <dsp:spPr>
        <a:xfrm rot="5400000">
          <a:off x="3030811" y="3324097"/>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6AE32B6-CC12-844F-84CC-82A39187DFD2}">
      <dsp:nvSpPr>
        <dsp:cNvPr id="0" name=""/>
        <dsp:cNvSpPr/>
      </dsp:nvSpPr>
      <dsp:spPr>
        <a:xfrm>
          <a:off x="2051043" y="3458575"/>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Dropout(20%)</a:t>
          </a:r>
        </a:p>
      </dsp:txBody>
      <dsp:txXfrm>
        <a:off x="2066048" y="3473580"/>
        <a:ext cx="2019178" cy="482287"/>
      </dsp:txXfrm>
    </dsp:sp>
    <dsp:sp modelId="{2D910CF4-569C-304A-8FF9-0AFA4F42A0BA}">
      <dsp:nvSpPr>
        <dsp:cNvPr id="0" name=""/>
        <dsp:cNvSpPr/>
      </dsp:nvSpPr>
      <dsp:spPr>
        <a:xfrm rot="5400000">
          <a:off x="3030811" y="4015698"/>
          <a:ext cx="89652" cy="89652"/>
        </a:xfrm>
        <a:prstGeom prst="rightArrow">
          <a:avLst>
            <a:gd name="adj1" fmla="val 667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006837-BC07-E742-BD34-A79BAD20A04E}">
      <dsp:nvSpPr>
        <dsp:cNvPr id="0" name=""/>
        <dsp:cNvSpPr/>
      </dsp:nvSpPr>
      <dsp:spPr>
        <a:xfrm>
          <a:off x="2051043" y="4150176"/>
          <a:ext cx="2049188" cy="512297"/>
        </a:xfrm>
        <a:prstGeom prst="roundRect">
          <a:avLst>
            <a:gd name="adj" fmla="val 1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Arial" panose="020B0604020202020204" pitchFamily="34" charset="0"/>
              <a:cs typeface="Arial" panose="020B0604020202020204" pitchFamily="34" charset="0"/>
            </a:rPr>
            <a:t>Dense</a:t>
          </a:r>
          <a:br>
            <a:rPr lang="en-US" sz="1400" b="1" kern="1200" dirty="0">
              <a:latin typeface="Arial" panose="020B0604020202020204" pitchFamily="34" charset="0"/>
              <a:cs typeface="Arial" panose="020B0604020202020204" pitchFamily="34" charset="0"/>
            </a:rPr>
          </a:br>
          <a:r>
            <a:rPr lang="en-US" sz="1400" b="1" kern="1200" dirty="0">
              <a:latin typeface="Arial" panose="020B0604020202020204" pitchFamily="34" charset="0"/>
              <a:cs typeface="Arial" panose="020B0604020202020204" pitchFamily="34" charset="0"/>
            </a:rPr>
            <a:t>(</a:t>
          </a:r>
          <a:r>
            <a:rPr lang="en-US" sz="1400" b="1" i="0" u="none" kern="1200" dirty="0">
              <a:latin typeface="Arial" panose="020B0604020202020204" pitchFamily="34" charset="0"/>
              <a:cs typeface="Arial" panose="020B0604020202020204" pitchFamily="34" charset="0"/>
            </a:rPr>
            <a:t>activation='sigmoid’)</a:t>
          </a:r>
          <a:endParaRPr lang="en-US" sz="1400" b="1" kern="1200" dirty="0">
            <a:latin typeface="Arial" panose="020B0604020202020204" pitchFamily="34" charset="0"/>
            <a:cs typeface="Arial" panose="020B0604020202020204" pitchFamily="34" charset="0"/>
          </a:endParaRPr>
        </a:p>
      </dsp:txBody>
      <dsp:txXfrm>
        <a:off x="2066048" y="4165181"/>
        <a:ext cx="2019178" cy="48228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Results</a:t>
          </a:r>
        </a:p>
      </dsp:txBody>
      <dsp:txXfrm>
        <a:off x="2944279" y="0"/>
        <a:ext cx="895151" cy="27405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Results</a:t>
          </a:r>
        </a:p>
      </dsp:txBody>
      <dsp:txXfrm>
        <a:off x="2944279" y="0"/>
        <a:ext cx="895151" cy="2740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Results</a:t>
          </a:r>
        </a:p>
      </dsp:txBody>
      <dsp:txXfrm>
        <a:off x="2944279" y="0"/>
        <a:ext cx="895151" cy="27405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E009C-6B5D-4D41-BB8C-741634FC072A}">
      <dsp:nvSpPr>
        <dsp:cNvPr id="0" name=""/>
        <dsp:cNvSpPr/>
      </dsp:nvSpPr>
      <dsp:spPr>
        <a:xfrm>
          <a:off x="1165" y="0"/>
          <a:ext cx="1169203" cy="274052"/>
        </a:xfrm>
        <a:prstGeom prst="homePlate">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Pneumonia</a:t>
          </a:r>
        </a:p>
      </dsp:txBody>
      <dsp:txXfrm>
        <a:off x="1165" y="0"/>
        <a:ext cx="1100690" cy="274052"/>
      </dsp:txXfrm>
    </dsp:sp>
    <dsp:sp modelId="{43180A6B-0E89-B14B-8687-61D011BACA0D}">
      <dsp:nvSpPr>
        <dsp:cNvPr id="0" name=""/>
        <dsp:cNvSpPr/>
      </dsp:nvSpPr>
      <dsp:spPr>
        <a:xfrm>
          <a:off x="936527"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l" defTabSz="400050">
            <a:lnSpc>
              <a:spcPct val="90000"/>
            </a:lnSpc>
            <a:spcBef>
              <a:spcPct val="0"/>
            </a:spcBef>
            <a:spcAft>
              <a:spcPct val="35000"/>
            </a:spcAft>
            <a:buNone/>
          </a:pPr>
          <a:r>
            <a:rPr lang="en-US" sz="900" b="0" kern="1200" dirty="0"/>
            <a:t>Data Engineering</a:t>
          </a:r>
        </a:p>
      </dsp:txBody>
      <dsp:txXfrm>
        <a:off x="1073553" y="0"/>
        <a:ext cx="895151" cy="274052"/>
      </dsp:txXfrm>
    </dsp:sp>
    <dsp:sp modelId="{02EFD632-5C0B-4B4C-9FCA-0C4628F244AD}">
      <dsp:nvSpPr>
        <dsp:cNvPr id="0" name=""/>
        <dsp:cNvSpPr/>
      </dsp:nvSpPr>
      <dsp:spPr>
        <a:xfrm>
          <a:off x="1871890" y="0"/>
          <a:ext cx="1169203" cy="274052"/>
        </a:xfrm>
        <a:prstGeom prst="chevron">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0" kern="1200" dirty="0"/>
            <a:t>Model Selection</a:t>
          </a:r>
        </a:p>
      </dsp:txBody>
      <dsp:txXfrm>
        <a:off x="2008916" y="0"/>
        <a:ext cx="895151" cy="274052"/>
      </dsp:txXfrm>
    </dsp:sp>
    <dsp:sp modelId="{62E60C82-8794-9040-9AE7-60A7180585F7}">
      <dsp:nvSpPr>
        <dsp:cNvPr id="0" name=""/>
        <dsp:cNvSpPr/>
      </dsp:nvSpPr>
      <dsp:spPr>
        <a:xfrm>
          <a:off x="2807253" y="0"/>
          <a:ext cx="1169203" cy="274052"/>
        </a:xfrm>
        <a:prstGeom prst="chevron">
          <a:avLst/>
        </a:prstGeom>
        <a:solidFill>
          <a:schemeClr val="accent2"/>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t>Results</a:t>
          </a:r>
        </a:p>
      </dsp:txBody>
      <dsp:txXfrm>
        <a:off x="2944279" y="0"/>
        <a:ext cx="895151" cy="274052"/>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png>
</file>

<file path=ppt/media/image2.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A07401-D9B5-E64C-9DA2-D1F3984E8B0D}" type="datetimeFigureOut">
              <a:rPr lang="en-US" smtClean="0"/>
              <a:t>5/22/24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297982-8B82-874F-BBB5-230231E044DF}" type="slidenum">
              <a:rPr lang="en-US" smtClean="0"/>
              <a:t>‹#›</a:t>
            </a:fld>
            <a:endParaRPr lang="en-US"/>
          </a:p>
        </p:txBody>
      </p:sp>
    </p:spTree>
    <p:extLst>
      <p:ext uri="{BB962C8B-B14F-4D97-AF65-F5344CB8AC3E}">
        <p14:creationId xmlns:p14="http://schemas.microsoft.com/office/powerpoint/2010/main" val="2543019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297982-8B82-874F-BBB5-230231E044DF}" type="slidenum">
              <a:rPr lang="en-US" smtClean="0"/>
              <a:t>4</a:t>
            </a:fld>
            <a:endParaRPr lang="en-US"/>
          </a:p>
        </p:txBody>
      </p:sp>
    </p:spTree>
    <p:extLst>
      <p:ext uri="{BB962C8B-B14F-4D97-AF65-F5344CB8AC3E}">
        <p14:creationId xmlns:p14="http://schemas.microsoft.com/office/powerpoint/2010/main" val="3148501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27646-2174-D5B8-2A73-79D70E36D5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8E7247-0ECC-BBCD-7C38-2519DA7674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E1A834-7AB0-035B-F376-77987F3F5835}"/>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379DC586-0B4B-F057-BEC2-7FE82EA1B0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544779-EBDF-21B6-DCAD-C588C6BFD1C5}"/>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1052459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8D8E3-26DA-22AF-A5F7-87356C234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80AD62-9D20-1E63-9EBA-246C6471AF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E0FFF-8A90-2665-923A-71B3EE0F512B}"/>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7EDC0AD6-DF9E-6615-1A77-D088B5B14A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D9BB60-112C-FB95-B0AE-87AC7D159514}"/>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4290360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49D87-186A-CF6A-A582-8FB9A441B2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93CF44-1513-F0B3-B8BB-DAC10240B4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EE8858-4EFF-2176-E5A0-4041C388F3B7}"/>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2D864655-6A22-6F31-2FB4-544A69C9A3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AAF63-0876-D9B5-47B2-3D28CEB9B126}"/>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1707185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5A44B-E454-BEB1-35BF-72ED0E7BDB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51D053-C6CC-6193-FE85-DCA207F05E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01187E-F2CB-EB9F-41A2-FB7DADFFC203}"/>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8EBCCEF1-91B9-2D24-445D-6A6B04BA6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1222F-D487-1DC6-3B8E-9A81E023E051}"/>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2123916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A6957-6C58-66B8-6ECE-8B9ACA43B0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B1C5ED-1015-F8B7-4BD5-136E688AD44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98AD5D-0DFF-08B6-1185-CD03397FDA22}"/>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7ACA1570-6036-D34D-E955-2479A98D52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8D7B8C-9C74-3F5D-961F-C0FB720D5C01}"/>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2305083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57EF-79F7-21D5-3BC1-FC7A703EE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23F819-689E-9AD4-12EF-94E37A9D62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DD8083-B529-BD53-73C2-355377A24E4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80274D-B05B-8996-7837-44FA63F7A562}"/>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6" name="Footer Placeholder 5">
            <a:extLst>
              <a:ext uri="{FF2B5EF4-FFF2-40B4-BE49-F238E27FC236}">
                <a16:creationId xmlns:a16="http://schemas.microsoft.com/office/drawing/2014/main" id="{0CE12CF0-E354-DDFC-83D3-9FD51DAEB2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056373-94C3-9799-F103-CF38647D5452}"/>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406344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2EB30-350F-82EA-F63A-B7179A0148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A07BB9-D33E-E4B2-033A-E0B3E9F7DA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471107-9192-88BC-BFB8-8EB611B831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8BA5E2-F34E-28BD-A7F2-5F5887CA7C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2FC5F1-E9CD-AB1E-D237-E185879DEC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83A048-547A-13C5-C630-B5B6FEB77E7D}"/>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8" name="Footer Placeholder 7">
            <a:extLst>
              <a:ext uri="{FF2B5EF4-FFF2-40B4-BE49-F238E27FC236}">
                <a16:creationId xmlns:a16="http://schemas.microsoft.com/office/drawing/2014/main" id="{5D2DA8D4-C30C-E44E-98C9-D25528006A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FDA347-66BA-912A-D668-56BDC9C197A8}"/>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3116351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2A5D8-7441-EDF2-2A5E-364C70EA5F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93E932-2875-4F47-88DB-4EE10E0D6EF8}"/>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4" name="Footer Placeholder 3">
            <a:extLst>
              <a:ext uri="{FF2B5EF4-FFF2-40B4-BE49-F238E27FC236}">
                <a16:creationId xmlns:a16="http://schemas.microsoft.com/office/drawing/2014/main" id="{58841D47-0F48-F296-8E7C-15029B415B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BFFE96-9045-4209-C4EC-101B602D52E2}"/>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2920895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80E1E0-51B9-6DA2-2DF5-44883E67C6E9}"/>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3" name="Footer Placeholder 2">
            <a:extLst>
              <a:ext uri="{FF2B5EF4-FFF2-40B4-BE49-F238E27FC236}">
                <a16:creationId xmlns:a16="http://schemas.microsoft.com/office/drawing/2014/main" id="{367BC56C-1767-14D0-C757-6221C19A81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4F9F2CC-9CD7-BE4A-D99E-5989B601109D}"/>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368830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43E03-975B-0884-6646-E5F6604F26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AD3B549-8AD1-D5B5-7872-3B66597F7D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BBB2A0-A5EC-5468-0CB8-7CB4978EAE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DA1CE2-CBF4-DD68-8BC4-D6561EF48ADE}"/>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6" name="Footer Placeholder 5">
            <a:extLst>
              <a:ext uri="{FF2B5EF4-FFF2-40B4-BE49-F238E27FC236}">
                <a16:creationId xmlns:a16="http://schemas.microsoft.com/office/drawing/2014/main" id="{8966D0E6-EBBB-0F5D-9F0E-52ABF2CBC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5075C8-D269-6BE0-30A6-E77ED8A99677}"/>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1446439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A010-5F9E-5675-D32A-B4EB81272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AFD966-6E40-0565-0546-355BC875E6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90EBF6-52AB-0103-2C04-3CB2ECF66C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485CB2-2678-5DB2-D11E-80797E05F68D}"/>
              </a:ext>
            </a:extLst>
          </p:cNvPr>
          <p:cNvSpPr>
            <a:spLocks noGrp="1"/>
          </p:cNvSpPr>
          <p:nvPr>
            <p:ph type="dt" sz="half" idx="10"/>
          </p:nvPr>
        </p:nvSpPr>
        <p:spPr/>
        <p:txBody>
          <a:bodyPr/>
          <a:lstStyle/>
          <a:p>
            <a:fld id="{6AAFA8FC-7D17-594E-991B-E7C52227CF2F}" type="datetimeFigureOut">
              <a:rPr lang="en-US" smtClean="0"/>
              <a:t>5/22/24</a:t>
            </a:fld>
            <a:endParaRPr lang="en-US"/>
          </a:p>
        </p:txBody>
      </p:sp>
      <p:sp>
        <p:nvSpPr>
          <p:cNvPr id="6" name="Footer Placeholder 5">
            <a:extLst>
              <a:ext uri="{FF2B5EF4-FFF2-40B4-BE49-F238E27FC236}">
                <a16:creationId xmlns:a16="http://schemas.microsoft.com/office/drawing/2014/main" id="{EDA697CD-D817-480F-9D6A-EC8C7033DF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62FE17-F551-E7CB-87E8-57312670EBD3}"/>
              </a:ext>
            </a:extLst>
          </p:cNvPr>
          <p:cNvSpPr>
            <a:spLocks noGrp="1"/>
          </p:cNvSpPr>
          <p:nvPr>
            <p:ph type="sldNum" sz="quarter" idx="12"/>
          </p:nvPr>
        </p:nvSpPr>
        <p:spPr/>
        <p:txBody>
          <a:bodyPr/>
          <a:lstStyle/>
          <a:p>
            <a:fld id="{75CF182B-F148-D145-BAA9-CD2DEA87FE14}" type="slidenum">
              <a:rPr lang="en-US" smtClean="0"/>
              <a:t>‹#›</a:t>
            </a:fld>
            <a:endParaRPr lang="en-US"/>
          </a:p>
        </p:txBody>
      </p:sp>
    </p:spTree>
    <p:extLst>
      <p:ext uri="{BB962C8B-B14F-4D97-AF65-F5344CB8AC3E}">
        <p14:creationId xmlns:p14="http://schemas.microsoft.com/office/powerpoint/2010/main" val="4233260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50CB02-3449-3124-FE4F-E39DFE6DD6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F341DC-0BEF-484D-4BCD-38BD434BB7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2255FD-611A-AD3E-9F84-16873758AC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AAFA8FC-7D17-594E-991B-E7C52227CF2F}" type="datetimeFigureOut">
              <a:rPr lang="en-US" smtClean="0"/>
              <a:t>5/22/24</a:t>
            </a:fld>
            <a:endParaRPr lang="en-US"/>
          </a:p>
        </p:txBody>
      </p:sp>
      <p:sp>
        <p:nvSpPr>
          <p:cNvPr id="5" name="Footer Placeholder 4">
            <a:extLst>
              <a:ext uri="{FF2B5EF4-FFF2-40B4-BE49-F238E27FC236}">
                <a16:creationId xmlns:a16="http://schemas.microsoft.com/office/drawing/2014/main" id="{9FBDC3B4-161E-008C-62B7-C866FB4F8F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CFFA97D-E224-72D0-08D2-F791DF327E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5CF182B-F148-D145-BAA9-CD2DEA87FE14}" type="slidenum">
              <a:rPr lang="en-US" smtClean="0"/>
              <a:t>‹#›</a:t>
            </a:fld>
            <a:endParaRPr lang="en-US"/>
          </a:p>
        </p:txBody>
      </p:sp>
    </p:spTree>
    <p:extLst>
      <p:ext uri="{BB962C8B-B14F-4D97-AF65-F5344CB8AC3E}">
        <p14:creationId xmlns:p14="http://schemas.microsoft.com/office/powerpoint/2010/main" val="34818112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5.png"/><Relationship Id="rId7" Type="http://schemas.openxmlformats.org/officeDocument/2006/relationships/diagramColors" Target="../diagrams/colors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8.png"/><Relationship Id="rId7" Type="http://schemas.openxmlformats.org/officeDocument/2006/relationships/diagramColors" Target="../diagrams/colors6.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7.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diagramLayout" Target="../diagrams/layout7.xml"/><Relationship Id="rId7" Type="http://schemas.openxmlformats.org/officeDocument/2006/relationships/image" Target="../media/image9.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image" Target="../media/image12.png"/><Relationship Id="rId5" Type="http://schemas.openxmlformats.org/officeDocument/2006/relationships/diagramColors" Target="../diagrams/colors7.xml"/><Relationship Id="rId10" Type="http://schemas.openxmlformats.org/officeDocument/2006/relationships/hyperlink" Target="https://www.researchgate.net/figure/Schematic-drawing-of-an-AI-aided-Diagnosis-of-Xray-images-through-messaging-Applications_fig1_374923596" TargetMode="External"/><Relationship Id="rId4" Type="http://schemas.openxmlformats.org/officeDocument/2006/relationships/diagramQuickStyle" Target="../diagrams/quickStyle7.xm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Doctor reviewing x-ray with patient">
            <a:extLst>
              <a:ext uri="{FF2B5EF4-FFF2-40B4-BE49-F238E27FC236}">
                <a16:creationId xmlns:a16="http://schemas.microsoft.com/office/drawing/2014/main" id="{A7CC8211-C927-C412-F469-EF1F75E59144}"/>
              </a:ext>
            </a:extLst>
          </p:cNvPr>
          <p:cNvPicPr>
            <a:picLocks noChangeAspect="1"/>
          </p:cNvPicPr>
          <p:nvPr/>
        </p:nvPicPr>
        <p:blipFill rotWithShape="1">
          <a:blip r:embed="rId2"/>
          <a:srcRect t="5301" r="23298" b="3790"/>
          <a:stretch/>
        </p:blipFill>
        <p:spPr>
          <a:xfrm>
            <a:off x="3523488" y="10"/>
            <a:ext cx="8668512" cy="6857990"/>
          </a:xfrm>
          <a:prstGeom prst="rect">
            <a:avLst/>
          </a:prstGeom>
        </p:spPr>
      </p:pic>
      <p:sp>
        <p:nvSpPr>
          <p:cNvPr id="29" name="Rectangle 2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9339A6-0AED-781E-166A-4AB114D75186}"/>
              </a:ext>
            </a:extLst>
          </p:cNvPr>
          <p:cNvSpPr>
            <a:spLocks noGrp="1"/>
          </p:cNvSpPr>
          <p:nvPr>
            <p:ph type="ctrTitle"/>
          </p:nvPr>
        </p:nvSpPr>
        <p:spPr>
          <a:xfrm>
            <a:off x="477981" y="1122363"/>
            <a:ext cx="4023360" cy="3204134"/>
          </a:xfrm>
        </p:spPr>
        <p:txBody>
          <a:bodyPr anchor="b">
            <a:normAutofit/>
          </a:bodyPr>
          <a:lstStyle/>
          <a:p>
            <a:pPr algn="l"/>
            <a:r>
              <a:rPr lang="en-US" sz="3000" b="1" i="0" u="none" strike="noStrike" dirty="0">
                <a:solidFill>
                  <a:schemeClr val="bg1"/>
                </a:solidFill>
                <a:effectLst/>
                <a:latin typeface="Helvetica Neue" panose="02000503000000020004" pitchFamily="2" charset="0"/>
              </a:rPr>
              <a:t>Deep Learning Project: Identifying Pneumonia diagnosis by CNN Classifier</a:t>
            </a:r>
            <a:br>
              <a:rPr lang="en-US" sz="3000" b="1" i="0" u="none" strike="noStrike" dirty="0">
                <a:solidFill>
                  <a:schemeClr val="bg1"/>
                </a:solidFill>
                <a:effectLst/>
                <a:latin typeface="Helvetica Neue" panose="02000503000000020004" pitchFamily="2" charset="0"/>
              </a:rPr>
            </a:br>
            <a:br>
              <a:rPr lang="en-US" sz="3000" dirty="0">
                <a:solidFill>
                  <a:schemeClr val="bg1"/>
                </a:solidFill>
              </a:rPr>
            </a:br>
            <a:endParaRPr lang="en-US" sz="3000" dirty="0">
              <a:solidFill>
                <a:schemeClr val="bg1"/>
              </a:solidFill>
            </a:endParaRPr>
          </a:p>
        </p:txBody>
      </p:sp>
      <p:sp>
        <p:nvSpPr>
          <p:cNvPr id="3" name="Subtitle 2">
            <a:extLst>
              <a:ext uri="{FF2B5EF4-FFF2-40B4-BE49-F238E27FC236}">
                <a16:creationId xmlns:a16="http://schemas.microsoft.com/office/drawing/2014/main" id="{384CF592-D947-08B6-59B9-37382271A491}"/>
              </a:ext>
            </a:extLst>
          </p:cNvPr>
          <p:cNvSpPr>
            <a:spLocks noGrp="1"/>
          </p:cNvSpPr>
          <p:nvPr>
            <p:ph type="subTitle" idx="1"/>
          </p:nvPr>
        </p:nvSpPr>
        <p:spPr>
          <a:xfrm>
            <a:off x="477980" y="4872922"/>
            <a:ext cx="4023359" cy="1208141"/>
          </a:xfrm>
        </p:spPr>
        <p:txBody>
          <a:bodyPr>
            <a:normAutofit/>
          </a:bodyPr>
          <a:lstStyle/>
          <a:p>
            <a:pPr algn="l"/>
            <a:r>
              <a:rPr lang="en-US" sz="2000">
                <a:solidFill>
                  <a:schemeClr val="bg1"/>
                </a:solidFill>
              </a:rPr>
              <a:t>Colleen Jung</a:t>
            </a:r>
          </a:p>
          <a:p>
            <a:pPr algn="l"/>
            <a:r>
              <a:rPr lang="en-US" sz="2000">
                <a:solidFill>
                  <a:schemeClr val="bg1"/>
                </a:solidFill>
              </a:rPr>
              <a:t>May 2024</a:t>
            </a:r>
          </a:p>
        </p:txBody>
      </p:sp>
      <p:sp>
        <p:nvSpPr>
          <p:cNvPr id="31" name="Rectangle 3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1190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p:txBody>
          <a:bodyPr>
            <a:noAutofit/>
          </a:bodyPr>
          <a:lstStyle/>
          <a:p>
            <a:r>
              <a:rPr lang="en-US" sz="2400" b="1" i="0" u="none" strike="noStrike" dirty="0">
                <a:solidFill>
                  <a:srgbClr val="202124"/>
                </a:solidFill>
                <a:effectLst/>
                <a:highlight>
                  <a:srgbClr val="FFFFFF"/>
                </a:highlight>
                <a:latin typeface="Apple SD Gothic Neo" panose="02000300000000000000" pitchFamily="2" charset="-127"/>
                <a:ea typeface="Apple SD Gothic Neo" panose="02000300000000000000" pitchFamily="2" charset="-127"/>
              </a:rPr>
              <a:t>X-ray-based pneumonia diagnosis remains a monumental challenge even for trained and experienced clinicians</a:t>
            </a:r>
            <a:endParaRPr lang="en-US" sz="2400" b="1" dirty="0"/>
          </a:p>
        </p:txBody>
      </p:sp>
      <p:sp>
        <p:nvSpPr>
          <p:cNvPr id="3" name="Content Placeholder 2">
            <a:extLst>
              <a:ext uri="{FF2B5EF4-FFF2-40B4-BE49-F238E27FC236}">
                <a16:creationId xmlns:a16="http://schemas.microsoft.com/office/drawing/2014/main" id="{F3C4DE41-A38C-47BE-5FAE-2A556E7171AB}"/>
              </a:ext>
            </a:extLst>
          </p:cNvPr>
          <p:cNvSpPr>
            <a:spLocks noGrp="1"/>
          </p:cNvSpPr>
          <p:nvPr>
            <p:ph idx="1"/>
          </p:nvPr>
        </p:nvSpPr>
        <p:spPr>
          <a:xfrm>
            <a:off x="838200" y="1690688"/>
            <a:ext cx="4667655" cy="4486275"/>
          </a:xfrm>
        </p:spPr>
        <p:txBody>
          <a:bodyPr>
            <a:normAutofit fontScale="85000" lnSpcReduction="20000"/>
          </a:bodyPr>
          <a:lstStyle/>
          <a:p>
            <a:pPr marL="0" indent="0">
              <a:buNone/>
            </a:pPr>
            <a:r>
              <a:rPr lang="en-US" sz="1600" b="0" i="0" u="none" strike="noStrike" dirty="0">
                <a:solidFill>
                  <a:srgbClr val="242424"/>
                </a:solidFill>
                <a:effectLst/>
                <a:highlight>
                  <a:srgbClr val="FFFFFF"/>
                </a:highlight>
                <a:latin typeface="source-serif-pro"/>
              </a:rPr>
              <a:t>         </a:t>
            </a:r>
          </a:p>
          <a:p>
            <a:pPr marL="0" indent="0">
              <a:buNone/>
            </a:pPr>
            <a:r>
              <a:rPr lang="en-US" sz="3500" b="1" i="0" u="none" strike="noStrike" dirty="0">
                <a:solidFill>
                  <a:srgbClr val="242424"/>
                </a:solidFill>
                <a:effectLst/>
                <a:highlight>
                  <a:srgbClr val="FFFFFF"/>
                </a:highlight>
                <a:latin typeface="source-serif-pro"/>
              </a:rPr>
              <a:t>     </a:t>
            </a:r>
          </a:p>
          <a:p>
            <a:pPr marL="0" indent="0">
              <a:buNone/>
            </a:pPr>
            <a:r>
              <a:rPr lang="en-US" sz="3500" b="1" i="0" u="none" strike="noStrike" dirty="0">
                <a:solidFill>
                  <a:srgbClr val="242424"/>
                </a:solidFill>
                <a:effectLst/>
                <a:highlight>
                  <a:srgbClr val="FFFFFF"/>
                </a:highlight>
                <a:latin typeface="source-serif-pro"/>
              </a:rPr>
              <a:t>15% </a:t>
            </a:r>
            <a:r>
              <a:rPr lang="en-US" sz="1600" b="0" i="0" u="none" strike="noStrike" dirty="0">
                <a:solidFill>
                  <a:srgbClr val="242424"/>
                </a:solidFill>
                <a:effectLst/>
                <a:highlight>
                  <a:srgbClr val="FFFFFF"/>
                </a:highlight>
                <a:latin typeface="source-serif-pro"/>
              </a:rPr>
              <a:t>of all deaths of children under </a:t>
            </a:r>
          </a:p>
          <a:p>
            <a:pPr marL="0" indent="0">
              <a:buNone/>
            </a:pPr>
            <a:r>
              <a:rPr lang="en-US" sz="3200" b="1" i="0" u="none" strike="noStrike" dirty="0">
                <a:solidFill>
                  <a:srgbClr val="242424"/>
                </a:solidFill>
                <a:effectLst/>
                <a:highlight>
                  <a:srgbClr val="FFFFFF"/>
                </a:highlight>
                <a:latin typeface="source-serif-pro"/>
              </a:rPr>
              <a:t>5 </a:t>
            </a:r>
            <a:r>
              <a:rPr lang="en-US" sz="1600" b="1" i="0" u="none" strike="noStrike" dirty="0">
                <a:solidFill>
                  <a:srgbClr val="242424"/>
                </a:solidFill>
                <a:effectLst/>
                <a:highlight>
                  <a:srgbClr val="FFFFFF"/>
                </a:highlight>
                <a:latin typeface="source-serif-pro"/>
              </a:rPr>
              <a:t>years old </a:t>
            </a:r>
            <a:r>
              <a:rPr lang="en-US" sz="1600" b="0" i="0" u="none" strike="noStrike" dirty="0">
                <a:solidFill>
                  <a:srgbClr val="242424"/>
                </a:solidFill>
                <a:effectLst/>
                <a:highlight>
                  <a:srgbClr val="FFFFFF"/>
                </a:highlight>
                <a:latin typeface="source-serif-pro"/>
              </a:rPr>
              <a:t>internationally, are accounted for by pneumonia.</a:t>
            </a:r>
          </a:p>
          <a:p>
            <a:pPr marL="0" indent="0">
              <a:buNone/>
            </a:pPr>
            <a:r>
              <a:rPr lang="en-US" sz="3500" b="1" i="0" u="none" strike="noStrike" dirty="0">
                <a:solidFill>
                  <a:srgbClr val="242424"/>
                </a:solidFill>
                <a:effectLst/>
                <a:highlight>
                  <a:srgbClr val="FFFFFF"/>
                </a:highlight>
                <a:latin typeface="source-serif-pro"/>
              </a:rPr>
              <a:t>920,000</a:t>
            </a:r>
            <a:r>
              <a:rPr lang="en-US" sz="3000" b="1" i="0" u="none" strike="noStrike" dirty="0">
                <a:solidFill>
                  <a:srgbClr val="242424"/>
                </a:solidFill>
                <a:effectLst/>
                <a:highlight>
                  <a:srgbClr val="FFFFFF"/>
                </a:highlight>
                <a:latin typeface="source-serif-pro"/>
              </a:rPr>
              <a:t> </a:t>
            </a:r>
            <a:r>
              <a:rPr lang="en-US" sz="1600" b="0" i="0" u="none" strike="noStrike" dirty="0">
                <a:solidFill>
                  <a:srgbClr val="242424"/>
                </a:solidFill>
                <a:effectLst/>
                <a:highlight>
                  <a:srgbClr val="FFFFFF"/>
                </a:highlight>
                <a:latin typeface="source-serif-pro"/>
              </a:rPr>
              <a:t>children under the age of 5 died from the disease in 2015.</a:t>
            </a:r>
          </a:p>
          <a:p>
            <a:pPr marL="0" indent="0">
              <a:buNone/>
            </a:pPr>
            <a:r>
              <a:rPr lang="en-US" sz="1800" b="0" i="1" u="none" strike="noStrike" dirty="0">
                <a:solidFill>
                  <a:srgbClr val="242424"/>
                </a:solidFill>
                <a:effectLst/>
                <a:highlight>
                  <a:srgbClr val="FFFFFF"/>
                </a:highlight>
                <a:latin typeface="source-serif-pro"/>
              </a:rPr>
              <a:t>While common, accurately diagnosing pneumonia is difficult. It requires review of a chest radiograph (CXR) by highly trained specialists and confirmation through clinical history, vital signs and laboratory exams.</a:t>
            </a:r>
          </a:p>
          <a:p>
            <a:pPr marL="0" indent="0">
              <a:buNone/>
            </a:pPr>
            <a:endParaRPr lang="en-US" sz="1700" b="0" i="0" u="none" strike="noStrike" dirty="0">
              <a:solidFill>
                <a:srgbClr val="242424"/>
              </a:solidFill>
              <a:effectLst/>
              <a:highlight>
                <a:srgbClr val="FFFFFF"/>
              </a:highlight>
              <a:latin typeface="source-serif-pro"/>
            </a:endParaRPr>
          </a:p>
          <a:p>
            <a:pPr marL="0" indent="0">
              <a:buNone/>
            </a:pPr>
            <a:r>
              <a:rPr lang="en-US" sz="1700" b="1" i="0" u="none" strike="noStrike" dirty="0">
                <a:solidFill>
                  <a:srgbClr val="242424"/>
                </a:solidFill>
                <a:effectLst/>
                <a:latin typeface="sohne"/>
              </a:rPr>
              <a:t>Chest Radiographs Basics</a:t>
            </a:r>
            <a:endParaRPr lang="en-US" sz="1700" dirty="0">
              <a:solidFill>
                <a:srgbClr val="242424"/>
              </a:solidFill>
              <a:highlight>
                <a:srgbClr val="FFFFFF"/>
              </a:highlight>
              <a:latin typeface="source-serif-pro"/>
            </a:endParaRPr>
          </a:p>
          <a:p>
            <a:pPr marL="0" indent="0" algn="l">
              <a:buNone/>
            </a:pPr>
            <a:r>
              <a:rPr lang="en-US" sz="1700" b="0" i="0" u="none" strike="noStrike" dirty="0">
                <a:solidFill>
                  <a:srgbClr val="242424"/>
                </a:solidFill>
                <a:effectLst/>
                <a:latin typeface="source-serif-pro"/>
              </a:rPr>
              <a:t>* Black = Air</a:t>
            </a:r>
          </a:p>
          <a:p>
            <a:pPr marL="0" indent="0" algn="l">
              <a:buNone/>
            </a:pPr>
            <a:r>
              <a:rPr lang="en-US" sz="1700" b="0" i="0" u="none" strike="noStrike" dirty="0">
                <a:solidFill>
                  <a:srgbClr val="242424"/>
                </a:solidFill>
                <a:effectLst/>
                <a:latin typeface="source-serif-pro"/>
              </a:rPr>
              <a:t>* White = Bone</a:t>
            </a:r>
          </a:p>
          <a:p>
            <a:pPr marL="0" indent="0" algn="l">
              <a:buNone/>
            </a:pPr>
            <a:r>
              <a:rPr lang="en-US" sz="1700" b="0" i="0" u="none" strike="noStrike" dirty="0">
                <a:solidFill>
                  <a:srgbClr val="242424"/>
                </a:solidFill>
                <a:effectLst/>
                <a:latin typeface="source-serif-pro"/>
              </a:rPr>
              <a:t>* Grey = Tissue or Fluid</a:t>
            </a:r>
          </a:p>
          <a:p>
            <a:pPr marL="0" indent="0">
              <a:buNone/>
            </a:pPr>
            <a:endParaRPr lang="en-US" sz="1600" dirty="0"/>
          </a:p>
        </p:txBody>
      </p:sp>
      <p:graphicFrame>
        <p:nvGraphicFramePr>
          <p:cNvPr id="7" name="Diagram 6">
            <a:extLst>
              <a:ext uri="{FF2B5EF4-FFF2-40B4-BE49-F238E27FC236}">
                <a16:creationId xmlns:a16="http://schemas.microsoft.com/office/drawing/2014/main" id="{EDBD48FA-7DE0-1E2A-1FE6-88D0F64EFCC9}"/>
              </a:ext>
            </a:extLst>
          </p:cNvPr>
          <p:cNvGraphicFramePr/>
          <p:nvPr>
            <p:extLst>
              <p:ext uri="{D42A27DB-BD31-4B8C-83A1-F6EECF244321}">
                <p14:modId xmlns:p14="http://schemas.microsoft.com/office/powerpoint/2010/main" val="3769551641"/>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descr="A x-ray of a chest&#10;&#10;Description automatically generated">
            <a:extLst>
              <a:ext uri="{FF2B5EF4-FFF2-40B4-BE49-F238E27FC236}">
                <a16:creationId xmlns:a16="http://schemas.microsoft.com/office/drawing/2014/main" id="{29F1CE94-CC3B-2AF4-5812-75FE36474316}"/>
              </a:ext>
            </a:extLst>
          </p:cNvPr>
          <p:cNvPicPr>
            <a:picLocks noChangeAspect="1"/>
          </p:cNvPicPr>
          <p:nvPr/>
        </p:nvPicPr>
        <p:blipFill>
          <a:blip r:embed="rId7"/>
          <a:stretch>
            <a:fillRect/>
          </a:stretch>
        </p:blipFill>
        <p:spPr>
          <a:xfrm>
            <a:off x="6230503" y="1417638"/>
            <a:ext cx="5123297" cy="5167312"/>
          </a:xfrm>
          <a:prstGeom prst="rect">
            <a:avLst/>
          </a:prstGeom>
        </p:spPr>
      </p:pic>
      <p:pic>
        <p:nvPicPr>
          <p:cNvPr id="10" name="Graphic 9" descr="Child with balloon with solid fill">
            <a:extLst>
              <a:ext uri="{FF2B5EF4-FFF2-40B4-BE49-F238E27FC236}">
                <a16:creationId xmlns:a16="http://schemas.microsoft.com/office/drawing/2014/main" id="{AD59404A-0E69-C442-1F68-C48CBF9CAD5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93357" y="1288966"/>
            <a:ext cx="1092740" cy="1092740"/>
          </a:xfrm>
          <a:prstGeom prst="rect">
            <a:avLst/>
          </a:prstGeom>
        </p:spPr>
      </p:pic>
    </p:spTree>
    <p:extLst>
      <p:ext uri="{BB962C8B-B14F-4D97-AF65-F5344CB8AC3E}">
        <p14:creationId xmlns:p14="http://schemas.microsoft.com/office/powerpoint/2010/main" val="1441523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p:txBody>
          <a:bodyPr>
            <a:normAutofit/>
          </a:bodyPr>
          <a:lstStyle/>
          <a:p>
            <a:r>
              <a:rPr lang="en-US" sz="2800" b="1" i="0" u="none" strike="noStrike" dirty="0">
                <a:solidFill>
                  <a:srgbClr val="242424"/>
                </a:solidFill>
                <a:effectLst/>
                <a:latin typeface="Arial" panose="020B0604020202020204" pitchFamily="34" charset="0"/>
                <a:cs typeface="Arial" panose="020B0604020202020204" pitchFamily="34" charset="0"/>
              </a:rPr>
              <a:t>Deep learning helps detect potential pneumonia cases</a:t>
            </a:r>
            <a:endParaRPr lang="en-US" sz="2800" dirty="0">
              <a:latin typeface="Arial" panose="020B0604020202020204" pitchFamily="34" charset="0"/>
              <a:cs typeface="Arial" panose="020B0604020202020204" pitchFamily="34" charset="0"/>
            </a:endParaRPr>
          </a:p>
        </p:txBody>
      </p:sp>
      <p:graphicFrame>
        <p:nvGraphicFramePr>
          <p:cNvPr id="8" name="Diagram 7">
            <a:extLst>
              <a:ext uri="{FF2B5EF4-FFF2-40B4-BE49-F238E27FC236}">
                <a16:creationId xmlns:a16="http://schemas.microsoft.com/office/drawing/2014/main" id="{D998E88E-4182-6C25-3094-865DD652B3F2}"/>
              </a:ext>
            </a:extLst>
          </p:cNvPr>
          <p:cNvGraphicFramePr/>
          <p:nvPr>
            <p:extLst>
              <p:ext uri="{D42A27DB-BD31-4B8C-83A1-F6EECF244321}">
                <p14:modId xmlns:p14="http://schemas.microsoft.com/office/powerpoint/2010/main" val="2789300597"/>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2" name="Google Shape;98;g295213aceac_0_7">
            <a:extLst>
              <a:ext uri="{FF2B5EF4-FFF2-40B4-BE49-F238E27FC236}">
                <a16:creationId xmlns:a16="http://schemas.microsoft.com/office/drawing/2014/main" id="{C011425C-16E2-A82D-8EF2-4CCDF58CFCFD}"/>
              </a:ext>
            </a:extLst>
          </p:cNvPr>
          <p:cNvCxnSpPr>
            <a:cxnSpLocks/>
          </p:cNvCxnSpPr>
          <p:nvPr/>
        </p:nvCxnSpPr>
        <p:spPr>
          <a:xfrm>
            <a:off x="829924" y="2186755"/>
            <a:ext cx="4877816" cy="0"/>
          </a:xfrm>
          <a:prstGeom prst="straightConnector1">
            <a:avLst/>
          </a:prstGeom>
          <a:noFill/>
          <a:ln w="19050" cap="flat" cmpd="sng">
            <a:solidFill>
              <a:srgbClr val="75140B"/>
            </a:solidFill>
            <a:prstDash val="solid"/>
            <a:round/>
            <a:headEnd type="none" w="sm" len="sm"/>
            <a:tailEnd type="none" w="sm" len="sm"/>
          </a:ln>
        </p:spPr>
      </p:cxnSp>
      <p:sp>
        <p:nvSpPr>
          <p:cNvPr id="13" name="Google Shape;99;g295213aceac_0_7">
            <a:extLst>
              <a:ext uri="{FF2B5EF4-FFF2-40B4-BE49-F238E27FC236}">
                <a16:creationId xmlns:a16="http://schemas.microsoft.com/office/drawing/2014/main" id="{A5A0F2B5-4199-3BDC-212E-82F5546D6DAD}"/>
              </a:ext>
            </a:extLst>
          </p:cNvPr>
          <p:cNvSpPr txBox="1"/>
          <p:nvPr/>
        </p:nvSpPr>
        <p:spPr>
          <a:xfrm>
            <a:off x="1628519" y="1791804"/>
            <a:ext cx="3599346" cy="45131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500"/>
              <a:buFont typeface="Arial"/>
              <a:buNone/>
            </a:pPr>
            <a:r>
              <a:rPr lang="en-US" b="1" i="0" u="none" strike="noStrike" cap="none" dirty="0">
                <a:solidFill>
                  <a:srgbClr val="000000"/>
                </a:solidFill>
                <a:latin typeface="Arial"/>
                <a:ea typeface="Arial"/>
                <a:cs typeface="Arial"/>
                <a:sym typeface="Arial"/>
              </a:rPr>
              <a:t>Current Problem</a:t>
            </a:r>
            <a:endParaRPr b="1" i="0" u="none" strike="noStrike" cap="none" dirty="0">
              <a:solidFill>
                <a:srgbClr val="000000"/>
              </a:solidFill>
              <a:latin typeface="Arial"/>
              <a:ea typeface="Arial"/>
              <a:cs typeface="Arial"/>
              <a:sym typeface="Arial"/>
            </a:endParaRPr>
          </a:p>
        </p:txBody>
      </p:sp>
      <p:sp>
        <p:nvSpPr>
          <p:cNvPr id="14" name="Google Shape;100;g295213aceac_0_7">
            <a:extLst>
              <a:ext uri="{FF2B5EF4-FFF2-40B4-BE49-F238E27FC236}">
                <a16:creationId xmlns:a16="http://schemas.microsoft.com/office/drawing/2014/main" id="{321E4D65-8D8E-00B1-2096-273C417E9F79}"/>
              </a:ext>
            </a:extLst>
          </p:cNvPr>
          <p:cNvSpPr/>
          <p:nvPr/>
        </p:nvSpPr>
        <p:spPr>
          <a:xfrm>
            <a:off x="838200" y="2352567"/>
            <a:ext cx="4869540" cy="1982813"/>
          </a:xfrm>
          <a:prstGeom prst="rect">
            <a:avLst/>
          </a:prstGeom>
          <a:solidFill>
            <a:srgbClr val="E6B8A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HK" dirty="0"/>
              <a:t>Clinicians are </a:t>
            </a:r>
            <a:r>
              <a:rPr lang="en-HK" b="1" dirty="0"/>
              <a:t>faced with reading high volumes of images</a:t>
            </a:r>
            <a:r>
              <a:rPr lang="en-HK" dirty="0"/>
              <a:t> every shift. Being tired or distracted clinicians can </a:t>
            </a:r>
            <a:r>
              <a:rPr lang="en-HK" b="1" dirty="0"/>
              <a:t>miss important details in image</a:t>
            </a:r>
            <a:endParaRPr sz="1400" b="1" i="0" u="none" strike="noStrike" cap="none" dirty="0">
              <a:solidFill>
                <a:srgbClr val="000000"/>
              </a:solidFill>
              <a:latin typeface="Arial"/>
              <a:ea typeface="Arial"/>
              <a:cs typeface="Arial"/>
              <a:sym typeface="Arial"/>
            </a:endParaRPr>
          </a:p>
        </p:txBody>
      </p:sp>
      <p:sp>
        <p:nvSpPr>
          <p:cNvPr id="15" name="Google Shape;101;g295213aceac_0_7">
            <a:extLst>
              <a:ext uri="{FF2B5EF4-FFF2-40B4-BE49-F238E27FC236}">
                <a16:creationId xmlns:a16="http://schemas.microsoft.com/office/drawing/2014/main" id="{3E1463E2-2732-2885-2430-428CCC235447}"/>
              </a:ext>
            </a:extLst>
          </p:cNvPr>
          <p:cNvSpPr/>
          <p:nvPr/>
        </p:nvSpPr>
        <p:spPr>
          <a:xfrm rot="5400000">
            <a:off x="5184831" y="3109691"/>
            <a:ext cx="1881205" cy="477663"/>
          </a:xfrm>
          <a:prstGeom prst="triangle">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6" name="Google Shape;102;g295213aceac_0_7">
            <a:extLst>
              <a:ext uri="{FF2B5EF4-FFF2-40B4-BE49-F238E27FC236}">
                <a16:creationId xmlns:a16="http://schemas.microsoft.com/office/drawing/2014/main" id="{E05D98D8-447A-9283-2EEA-8E3E374E260E}"/>
              </a:ext>
            </a:extLst>
          </p:cNvPr>
          <p:cNvCxnSpPr>
            <a:cxnSpLocks/>
          </p:cNvCxnSpPr>
          <p:nvPr/>
        </p:nvCxnSpPr>
        <p:spPr>
          <a:xfrm>
            <a:off x="6436795" y="2186755"/>
            <a:ext cx="4964470" cy="0"/>
          </a:xfrm>
          <a:prstGeom prst="straightConnector1">
            <a:avLst/>
          </a:prstGeom>
          <a:noFill/>
          <a:ln w="19050" cap="flat" cmpd="sng">
            <a:solidFill>
              <a:srgbClr val="75140B"/>
            </a:solidFill>
            <a:prstDash val="solid"/>
            <a:round/>
            <a:headEnd type="none" w="sm" len="sm"/>
            <a:tailEnd type="none" w="sm" len="sm"/>
          </a:ln>
        </p:spPr>
      </p:cxnSp>
      <p:sp>
        <p:nvSpPr>
          <p:cNvPr id="17" name="Google Shape;103;g295213aceac_0_7">
            <a:extLst>
              <a:ext uri="{FF2B5EF4-FFF2-40B4-BE49-F238E27FC236}">
                <a16:creationId xmlns:a16="http://schemas.microsoft.com/office/drawing/2014/main" id="{FA676850-90D6-C2C2-8155-3A9B9CFE464D}"/>
              </a:ext>
            </a:extLst>
          </p:cNvPr>
          <p:cNvSpPr txBox="1"/>
          <p:nvPr/>
        </p:nvSpPr>
        <p:spPr>
          <a:xfrm>
            <a:off x="7102792" y="1809338"/>
            <a:ext cx="3599346" cy="451312"/>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500"/>
              <a:buFont typeface="Arial"/>
              <a:buNone/>
            </a:pPr>
            <a:r>
              <a:rPr lang="en-US" b="1" i="0" u="none" strike="noStrike" cap="none" dirty="0">
                <a:solidFill>
                  <a:srgbClr val="000000"/>
                </a:solidFill>
                <a:latin typeface="Arial"/>
                <a:ea typeface="Arial"/>
                <a:cs typeface="Arial"/>
                <a:sym typeface="Arial"/>
              </a:rPr>
              <a:t>Model Benefits</a:t>
            </a:r>
            <a:endParaRPr b="1" i="0" u="none" strike="noStrike" cap="none" dirty="0">
              <a:solidFill>
                <a:srgbClr val="000000"/>
              </a:solidFill>
              <a:latin typeface="Arial"/>
              <a:ea typeface="Arial"/>
              <a:cs typeface="Arial"/>
              <a:sym typeface="Arial"/>
            </a:endParaRPr>
          </a:p>
        </p:txBody>
      </p:sp>
      <p:sp>
        <p:nvSpPr>
          <p:cNvPr id="18" name="Google Shape;104;g295213aceac_0_7">
            <a:extLst>
              <a:ext uri="{FF2B5EF4-FFF2-40B4-BE49-F238E27FC236}">
                <a16:creationId xmlns:a16="http://schemas.microsoft.com/office/drawing/2014/main" id="{A95D660D-DB23-B41E-5F87-13DBFB2E6F26}"/>
              </a:ext>
            </a:extLst>
          </p:cNvPr>
          <p:cNvSpPr/>
          <p:nvPr/>
        </p:nvSpPr>
        <p:spPr>
          <a:xfrm>
            <a:off x="6484260" y="2350315"/>
            <a:ext cx="4869540" cy="1982813"/>
          </a:xfrm>
          <a:prstGeom prst="rect">
            <a:avLst/>
          </a:prstGeom>
          <a:noFill/>
          <a:ln w="19050"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b="1" i="0" u="none" strike="noStrike" cap="none" dirty="0">
                <a:solidFill>
                  <a:schemeClr val="dk2"/>
                </a:solidFill>
                <a:latin typeface="Arial"/>
                <a:ea typeface="Arial"/>
                <a:cs typeface="Arial"/>
                <a:sym typeface="Arial"/>
              </a:rPr>
              <a:t>Model Accuracy :</a:t>
            </a:r>
            <a:r>
              <a:rPr lang="en-US" b="0" i="0" u="none" strike="noStrike" cap="none" dirty="0">
                <a:solidFill>
                  <a:srgbClr val="000000"/>
                </a:solidFill>
                <a:latin typeface="Arial"/>
                <a:ea typeface="Arial"/>
                <a:cs typeface="Arial"/>
                <a:sym typeface="Arial"/>
              </a:rPr>
              <a:t> </a:t>
            </a:r>
          </a:p>
          <a:p>
            <a:pPr marL="0" marR="0" lvl="0" indent="0" algn="ctr" rtl="0">
              <a:lnSpc>
                <a:spcPct val="100000"/>
              </a:lnSpc>
              <a:spcBef>
                <a:spcPts val="0"/>
              </a:spcBef>
              <a:spcAft>
                <a:spcPts val="0"/>
              </a:spcAft>
              <a:buClr>
                <a:srgbClr val="000000"/>
              </a:buClr>
              <a:buSzPts val="1500"/>
              <a:buFont typeface="Arial"/>
              <a:buNone/>
            </a:pPr>
            <a:r>
              <a:rPr lang="en-US" b="1" dirty="0">
                <a:solidFill>
                  <a:srgbClr val="242424"/>
                </a:solidFill>
                <a:latin typeface="source-serif-pro"/>
              </a:rPr>
              <a:t>A</a:t>
            </a:r>
            <a:r>
              <a:rPr lang="en-US" b="1" i="0" u="none" strike="noStrike" dirty="0">
                <a:solidFill>
                  <a:srgbClr val="242424"/>
                </a:solidFill>
                <a:effectLst/>
                <a:latin typeface="source-serif-pro"/>
              </a:rPr>
              <a:t>utomate </a:t>
            </a:r>
            <a:r>
              <a:rPr lang="en-US" i="0" u="none" strike="noStrike" dirty="0">
                <a:solidFill>
                  <a:srgbClr val="242424"/>
                </a:solidFill>
                <a:effectLst/>
                <a:latin typeface="source-serif-pro"/>
              </a:rPr>
              <a:t>initial detection (imaging screening) of potential pneumonia cases and </a:t>
            </a:r>
            <a:r>
              <a:rPr lang="en-US" b="1" i="0" u="none" strike="noStrike" dirty="0">
                <a:solidFill>
                  <a:srgbClr val="242424"/>
                </a:solidFill>
                <a:effectLst/>
                <a:latin typeface="source-serif-pro"/>
              </a:rPr>
              <a:t>expedite their review</a:t>
            </a:r>
            <a:endParaRPr b="1" i="0" u="none" strike="noStrike" cap="none" dirty="0">
              <a:solidFill>
                <a:srgbClr val="000000"/>
              </a:solidFill>
              <a:latin typeface="Arial"/>
              <a:ea typeface="Arial"/>
              <a:cs typeface="Arial"/>
              <a:sym typeface="Arial"/>
            </a:endParaRPr>
          </a:p>
        </p:txBody>
      </p:sp>
      <p:sp>
        <p:nvSpPr>
          <p:cNvPr id="19" name="Google Shape;105;g295213aceac_0_7">
            <a:extLst>
              <a:ext uri="{FF2B5EF4-FFF2-40B4-BE49-F238E27FC236}">
                <a16:creationId xmlns:a16="http://schemas.microsoft.com/office/drawing/2014/main" id="{0DB84904-2D61-BF0A-680C-D990BBEA1C53}"/>
              </a:ext>
            </a:extLst>
          </p:cNvPr>
          <p:cNvSpPr/>
          <p:nvPr/>
        </p:nvSpPr>
        <p:spPr>
          <a:xfrm>
            <a:off x="838200" y="4510062"/>
            <a:ext cx="4869540" cy="1982813"/>
          </a:xfrm>
          <a:prstGeom prst="rect">
            <a:avLst/>
          </a:prstGeom>
          <a:solidFill>
            <a:srgbClr val="E6B8AF"/>
          </a:solidFill>
          <a:ln>
            <a:noFill/>
          </a:ln>
        </p:spPr>
        <p:txBody>
          <a:bodyPr spcFirstLastPara="1" wrap="square" lIns="91425" tIns="91425" rIns="91425" bIns="91425" anchor="ctr" anchorCtr="0">
            <a:noAutofit/>
          </a:bodyPr>
          <a:lstStyle/>
          <a:p>
            <a:pPr algn="ctr">
              <a:buClr>
                <a:srgbClr val="000000"/>
              </a:buClr>
              <a:buSzPts val="1500"/>
            </a:pPr>
            <a:r>
              <a:rPr lang="en-US" b="1" dirty="0">
                <a:solidFill>
                  <a:srgbClr val="242424"/>
                </a:solidFill>
              </a:rPr>
              <a:t>T</a:t>
            </a:r>
            <a:r>
              <a:rPr lang="en-US" b="1" i="0" u="none" strike="noStrike" dirty="0">
                <a:solidFill>
                  <a:srgbClr val="242424"/>
                </a:solidFill>
                <a:effectLst/>
              </a:rPr>
              <a:t>he</a:t>
            </a:r>
            <a:r>
              <a:rPr lang="en-US" b="0" i="0" u="none" strike="noStrike" dirty="0">
                <a:solidFill>
                  <a:srgbClr val="242424"/>
                </a:solidFill>
                <a:effectLst/>
              </a:rPr>
              <a:t> </a:t>
            </a:r>
            <a:r>
              <a:rPr lang="en-US" b="1" dirty="0">
                <a:solidFill>
                  <a:srgbClr val="242424"/>
                </a:solidFill>
              </a:rPr>
              <a:t>diagnosis of pneumonia on CXR is complicated</a:t>
            </a:r>
            <a:r>
              <a:rPr lang="en-US" b="0" i="0" u="none" strike="noStrike" dirty="0">
                <a:solidFill>
                  <a:srgbClr val="242424"/>
                </a:solidFill>
                <a:effectLst/>
              </a:rPr>
              <a:t> due to other conditions in the lungs such as fluid overload (pulmonary edema), bleeding, </a:t>
            </a:r>
            <a:r>
              <a:rPr lang="en-US" b="0" i="0" u="none" strike="noStrike" dirty="0" err="1">
                <a:solidFill>
                  <a:srgbClr val="242424"/>
                </a:solidFill>
                <a:effectLst/>
              </a:rPr>
              <a:t>etc</a:t>
            </a:r>
            <a:endParaRPr lang="en-HK" b="1" i="0" u="none" strike="noStrike" cap="none" dirty="0">
              <a:solidFill>
                <a:srgbClr val="000000"/>
              </a:solidFill>
              <a:ea typeface="Arial"/>
              <a:cs typeface="Arial"/>
              <a:sym typeface="Arial"/>
            </a:endParaRPr>
          </a:p>
        </p:txBody>
      </p:sp>
      <p:sp>
        <p:nvSpPr>
          <p:cNvPr id="20" name="Google Shape;106;g295213aceac_0_7">
            <a:extLst>
              <a:ext uri="{FF2B5EF4-FFF2-40B4-BE49-F238E27FC236}">
                <a16:creationId xmlns:a16="http://schemas.microsoft.com/office/drawing/2014/main" id="{FD3E95EC-B412-DB8E-E368-CCA8709CD739}"/>
              </a:ext>
            </a:extLst>
          </p:cNvPr>
          <p:cNvSpPr/>
          <p:nvPr/>
        </p:nvSpPr>
        <p:spPr>
          <a:xfrm>
            <a:off x="6467695" y="4486187"/>
            <a:ext cx="4869540" cy="1982813"/>
          </a:xfrm>
          <a:prstGeom prst="rect">
            <a:avLst/>
          </a:prstGeom>
          <a:noFill/>
          <a:ln w="19050" cap="flat" cmpd="sng">
            <a:solidFill>
              <a:srgbClr val="8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b="1" i="0" u="none" strike="noStrike" cap="none" dirty="0">
                <a:solidFill>
                  <a:srgbClr val="000000"/>
                </a:solidFill>
                <a:latin typeface="Arial"/>
                <a:ea typeface="Arial"/>
                <a:cs typeface="Arial"/>
                <a:sym typeface="Arial"/>
              </a:rPr>
              <a:t>Model </a:t>
            </a:r>
            <a:r>
              <a:rPr lang="en-US" b="1" dirty="0">
                <a:solidFill>
                  <a:srgbClr val="000000"/>
                </a:solidFill>
                <a:latin typeface="Arial"/>
                <a:ea typeface="Arial"/>
                <a:cs typeface="Arial"/>
                <a:sym typeface="Arial"/>
              </a:rPr>
              <a:t>Explainability</a:t>
            </a:r>
            <a:r>
              <a:rPr lang="en-US" b="1" i="0" u="none" strike="noStrike" cap="none" dirty="0">
                <a:solidFill>
                  <a:srgbClr val="000000"/>
                </a:solidFill>
                <a:latin typeface="Arial"/>
                <a:ea typeface="Arial"/>
                <a:cs typeface="Arial"/>
                <a:sym typeface="Arial"/>
              </a:rPr>
              <a:t> : </a:t>
            </a:r>
            <a:endParaRPr b="1"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r>
              <a:rPr lang="en-US" b="1" dirty="0">
                <a:solidFill>
                  <a:srgbClr val="242424"/>
                </a:solidFill>
                <a:highlight>
                  <a:srgbClr val="FFFFFF"/>
                </a:highlight>
                <a:latin typeface="source-serif-pro"/>
              </a:rPr>
              <a:t>C</a:t>
            </a:r>
            <a:r>
              <a:rPr lang="en-US" b="1" i="0" u="none" strike="noStrike" dirty="0">
                <a:solidFill>
                  <a:srgbClr val="242424"/>
                </a:solidFill>
                <a:effectLst/>
                <a:highlight>
                  <a:srgbClr val="FFFFFF"/>
                </a:highlight>
                <a:latin typeface="source-serif-pro"/>
              </a:rPr>
              <a:t>omparison</a:t>
            </a:r>
            <a:r>
              <a:rPr lang="en-US" b="0" i="0" u="none" strike="noStrike" dirty="0">
                <a:solidFill>
                  <a:srgbClr val="242424"/>
                </a:solidFill>
                <a:effectLst/>
                <a:highlight>
                  <a:srgbClr val="FFFFFF"/>
                </a:highlight>
                <a:latin typeface="source-serif-pro"/>
              </a:rPr>
              <a:t> </a:t>
            </a:r>
            <a:r>
              <a:rPr lang="en-US" b="1" i="0" u="none" strike="noStrike" dirty="0">
                <a:solidFill>
                  <a:srgbClr val="242424"/>
                </a:solidFill>
                <a:effectLst/>
                <a:highlight>
                  <a:srgbClr val="FFFFFF"/>
                </a:highlight>
                <a:latin typeface="source-serif-pro"/>
              </a:rPr>
              <a:t>of CXRs </a:t>
            </a:r>
            <a:r>
              <a:rPr lang="en-US" b="0" i="0" u="none" strike="noStrike" dirty="0">
                <a:solidFill>
                  <a:srgbClr val="242424"/>
                </a:solidFill>
                <a:effectLst/>
                <a:highlight>
                  <a:srgbClr val="FFFFFF"/>
                </a:highlight>
                <a:latin typeface="source-serif-pro"/>
              </a:rPr>
              <a:t>taken at different time points and </a:t>
            </a:r>
            <a:r>
              <a:rPr lang="en-US" b="1" i="0" u="none" strike="noStrike" dirty="0">
                <a:solidFill>
                  <a:srgbClr val="242424"/>
                </a:solidFill>
                <a:effectLst/>
                <a:highlight>
                  <a:srgbClr val="FFFFFF"/>
                </a:highlight>
                <a:latin typeface="source-serif-pro"/>
              </a:rPr>
              <a:t>correlation with clinical symptom</a:t>
            </a:r>
            <a:r>
              <a:rPr lang="en-US" b="0" i="0" u="none" strike="noStrike" dirty="0">
                <a:solidFill>
                  <a:srgbClr val="242424"/>
                </a:solidFill>
                <a:effectLst/>
                <a:highlight>
                  <a:srgbClr val="FFFFFF"/>
                </a:highlight>
                <a:latin typeface="source-serif-pro"/>
              </a:rPr>
              <a:t>s and history are </a:t>
            </a:r>
            <a:r>
              <a:rPr lang="en-US" b="1" i="0" u="none" strike="noStrike" dirty="0">
                <a:solidFill>
                  <a:srgbClr val="242424"/>
                </a:solidFill>
                <a:effectLst/>
                <a:highlight>
                  <a:srgbClr val="FFFFFF"/>
                </a:highlight>
                <a:latin typeface="source-serif-pro"/>
              </a:rPr>
              <a:t>helpful in making the diagnosis</a:t>
            </a:r>
            <a:endParaRPr b="1" i="0" u="none" strike="noStrike" cap="none" dirty="0">
              <a:solidFill>
                <a:srgbClr val="000000"/>
              </a:solidFill>
              <a:latin typeface="Arial"/>
              <a:ea typeface="Arial"/>
              <a:cs typeface="Arial"/>
              <a:sym typeface="Arial"/>
            </a:endParaRPr>
          </a:p>
        </p:txBody>
      </p:sp>
      <p:sp>
        <p:nvSpPr>
          <p:cNvPr id="21" name="Google Shape;107;g295213aceac_0_7">
            <a:extLst>
              <a:ext uri="{FF2B5EF4-FFF2-40B4-BE49-F238E27FC236}">
                <a16:creationId xmlns:a16="http://schemas.microsoft.com/office/drawing/2014/main" id="{7D8D38C4-BA08-173E-A279-E027A0CC0270}"/>
              </a:ext>
            </a:extLst>
          </p:cNvPr>
          <p:cNvSpPr/>
          <p:nvPr/>
        </p:nvSpPr>
        <p:spPr>
          <a:xfrm rot="5400000">
            <a:off x="5184831" y="5187958"/>
            <a:ext cx="1881205" cy="477663"/>
          </a:xfrm>
          <a:prstGeom prst="triangle">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089139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Chest </a:t>
            </a:r>
            <a:r>
              <a:rPr lang="en-US" sz="3200" b="1" dirty="0" err="1">
                <a:latin typeface="Arial" panose="020B0604020202020204" pitchFamily="34" charset="0"/>
                <a:cs typeface="Arial" panose="020B0604020202020204" pitchFamily="34" charset="0"/>
              </a:rPr>
              <a:t>xray</a:t>
            </a:r>
            <a:r>
              <a:rPr lang="en-US" sz="3200" b="1" dirty="0">
                <a:latin typeface="Arial" panose="020B0604020202020204" pitchFamily="34" charset="0"/>
                <a:cs typeface="Arial" panose="020B0604020202020204" pitchFamily="34" charset="0"/>
              </a:rPr>
              <a:t> Image data </a:t>
            </a:r>
          </a:p>
        </p:txBody>
      </p:sp>
      <p:pic>
        <p:nvPicPr>
          <p:cNvPr id="6" name="Content Placeholder 5" descr="A diagram of a test&#10;&#10;Description automatically generated">
            <a:extLst>
              <a:ext uri="{FF2B5EF4-FFF2-40B4-BE49-F238E27FC236}">
                <a16:creationId xmlns:a16="http://schemas.microsoft.com/office/drawing/2014/main" id="{30DD5415-6238-056B-4ECA-E80050B58025}"/>
              </a:ext>
            </a:extLst>
          </p:cNvPr>
          <p:cNvPicPr>
            <a:picLocks noGrp="1" noChangeAspect="1"/>
          </p:cNvPicPr>
          <p:nvPr>
            <p:ph idx="1"/>
          </p:nvPr>
        </p:nvPicPr>
        <p:blipFill>
          <a:blip r:embed="rId3"/>
          <a:stretch>
            <a:fillRect/>
          </a:stretch>
        </p:blipFill>
        <p:spPr>
          <a:xfrm>
            <a:off x="963959" y="1591757"/>
            <a:ext cx="4209465" cy="3409902"/>
          </a:xfrm>
        </p:spPr>
      </p:pic>
      <p:graphicFrame>
        <p:nvGraphicFramePr>
          <p:cNvPr id="4" name="Diagram 3">
            <a:extLst>
              <a:ext uri="{FF2B5EF4-FFF2-40B4-BE49-F238E27FC236}">
                <a16:creationId xmlns:a16="http://schemas.microsoft.com/office/drawing/2014/main" id="{683BF16B-44D6-CA06-26FA-EDD802B75432}"/>
              </a:ext>
            </a:extLst>
          </p:cNvPr>
          <p:cNvGraphicFramePr/>
          <p:nvPr>
            <p:extLst>
              <p:ext uri="{D42A27DB-BD31-4B8C-83A1-F6EECF244321}">
                <p14:modId xmlns:p14="http://schemas.microsoft.com/office/powerpoint/2010/main" val="2789300597"/>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Rectangle 2">
            <a:extLst>
              <a:ext uri="{FF2B5EF4-FFF2-40B4-BE49-F238E27FC236}">
                <a16:creationId xmlns:a16="http://schemas.microsoft.com/office/drawing/2014/main" id="{95F83FD6-E2A8-369D-95C4-5BAC4CCE2B55}"/>
              </a:ext>
            </a:extLst>
          </p:cNvPr>
          <p:cNvSpPr/>
          <p:nvPr/>
        </p:nvSpPr>
        <p:spPr>
          <a:xfrm>
            <a:off x="1131336" y="4729794"/>
            <a:ext cx="4042088" cy="1763081"/>
          </a:xfrm>
          <a:prstGeom prst="rect">
            <a:avLst/>
          </a:prstGeom>
          <a:noFill/>
          <a:ln>
            <a:noFill/>
            <a:prstDash val="solid"/>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t"/>
          <a:lstStyle/>
          <a:p>
            <a:pPr algn="ctr"/>
            <a:r>
              <a:rPr lang="en-HK" sz="1600" b="1" dirty="0" err="1">
                <a:solidFill>
                  <a:sysClr val="windowText" lastClr="000000"/>
                </a:solidFill>
              </a:rPr>
              <a:t>Chest_xray</a:t>
            </a:r>
            <a:r>
              <a:rPr lang="en-HK" sz="1600" b="1" dirty="0">
                <a:solidFill>
                  <a:sysClr val="windowText" lastClr="000000"/>
                </a:solidFill>
              </a:rPr>
              <a:t> Image Data</a:t>
            </a:r>
          </a:p>
          <a:p>
            <a:pPr algn="ctr"/>
            <a:r>
              <a:rPr lang="en-HK" sz="1600" b="1" dirty="0">
                <a:solidFill>
                  <a:sysClr val="windowText" lastClr="000000"/>
                </a:solidFill>
                <a:cs typeface="Arial"/>
              </a:rPr>
              <a:t>Num. Observations: 5.8K</a:t>
            </a:r>
            <a:endParaRPr lang="en-HK" sz="1600" dirty="0">
              <a:solidFill>
                <a:sysClr val="windowText" lastClr="000000"/>
              </a:solidFill>
              <a:cs typeface="Arial"/>
            </a:endParaRPr>
          </a:p>
          <a:p>
            <a:pPr algn="ctr"/>
            <a:r>
              <a:rPr lang="en-HK" sz="1600" b="1" dirty="0">
                <a:solidFill>
                  <a:sysClr val="windowText" lastClr="000000"/>
                </a:solidFill>
                <a:cs typeface="Arial"/>
              </a:rPr>
              <a:t>No. of Features: 3</a:t>
            </a:r>
          </a:p>
          <a:p>
            <a:pPr algn="ctr"/>
            <a:r>
              <a:rPr lang="en-HK" sz="1600" b="1" dirty="0">
                <a:solidFill>
                  <a:sysClr val="windowText" lastClr="000000"/>
                </a:solidFill>
                <a:cs typeface="Arial"/>
              </a:rPr>
              <a:t>No. of Sub-Features: 2</a:t>
            </a:r>
          </a:p>
          <a:p>
            <a:pPr algn="ctr"/>
            <a:r>
              <a:rPr lang="en-HK" sz="1600" b="1" dirty="0">
                <a:solidFill>
                  <a:sysClr val="windowText" lastClr="000000"/>
                </a:solidFill>
                <a:cs typeface="Arial"/>
              </a:rPr>
              <a:t>Sample Features: </a:t>
            </a:r>
            <a:r>
              <a:rPr lang="en-HK" sz="1600" dirty="0">
                <a:solidFill>
                  <a:sysClr val="windowText" lastClr="000000"/>
                </a:solidFill>
                <a:cs typeface="Arial"/>
              </a:rPr>
              <a:t>train, test, validation</a:t>
            </a:r>
          </a:p>
          <a:p>
            <a:pPr algn="ctr"/>
            <a:r>
              <a:rPr lang="en-HK" sz="1600" b="1" dirty="0">
                <a:solidFill>
                  <a:sysClr val="windowText" lastClr="000000"/>
                </a:solidFill>
                <a:cs typeface="Arial"/>
              </a:rPr>
              <a:t>Sample Sub-Features: </a:t>
            </a:r>
            <a:r>
              <a:rPr lang="en-HK" sz="1600" dirty="0">
                <a:solidFill>
                  <a:sysClr val="windowText" lastClr="000000"/>
                </a:solidFill>
                <a:cs typeface="Arial"/>
              </a:rPr>
              <a:t>Normal, Pneumonia</a:t>
            </a:r>
          </a:p>
          <a:p>
            <a:pPr algn="ctr"/>
            <a:endParaRPr lang="en-HK" sz="1200" dirty="0">
              <a:solidFill>
                <a:sysClr val="windowText" lastClr="000000"/>
              </a:solidFill>
              <a:cs typeface="Arial"/>
            </a:endParaRPr>
          </a:p>
        </p:txBody>
      </p:sp>
      <p:graphicFrame>
        <p:nvGraphicFramePr>
          <p:cNvPr id="8" name="Table 7">
            <a:extLst>
              <a:ext uri="{FF2B5EF4-FFF2-40B4-BE49-F238E27FC236}">
                <a16:creationId xmlns:a16="http://schemas.microsoft.com/office/drawing/2014/main" id="{2596423B-099B-7D4A-19FA-D9E9F9307889}"/>
              </a:ext>
            </a:extLst>
          </p:cNvPr>
          <p:cNvGraphicFramePr>
            <a:graphicFrameLocks noGrp="1"/>
          </p:cNvGraphicFramePr>
          <p:nvPr>
            <p:extLst>
              <p:ext uri="{D42A27DB-BD31-4B8C-83A1-F6EECF244321}">
                <p14:modId xmlns:p14="http://schemas.microsoft.com/office/powerpoint/2010/main" val="304839236"/>
              </p:ext>
            </p:extLst>
          </p:nvPr>
        </p:nvGraphicFramePr>
        <p:xfrm>
          <a:off x="1403626" y="1334481"/>
          <a:ext cx="3183210" cy="365760"/>
        </p:xfrm>
        <a:graphic>
          <a:graphicData uri="http://schemas.openxmlformats.org/drawingml/2006/table">
            <a:tbl>
              <a:tblPr firstRow="1" bandRow="1"/>
              <a:tblGrid>
                <a:gridCol w="3183210">
                  <a:extLst>
                    <a:ext uri="{9D8B030D-6E8A-4147-A177-3AD203B41FA5}">
                      <a16:colId xmlns:a16="http://schemas.microsoft.com/office/drawing/2014/main" val="116014617"/>
                    </a:ext>
                  </a:extLst>
                </a:gridCol>
              </a:tblGrid>
              <a:tr h="358844">
                <a:tc>
                  <a:txBody>
                    <a:bodyPr/>
                    <a:lstStyle/>
                    <a:p>
                      <a:pPr algn="ctr"/>
                      <a:r>
                        <a:rPr lang="en-HK" b="1" dirty="0">
                          <a:solidFill>
                            <a:schemeClr val="bg1"/>
                          </a:solidFill>
                        </a:rPr>
                        <a:t>Pie chart</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352207123"/>
                  </a:ext>
                </a:extLst>
              </a:tr>
            </a:tbl>
          </a:graphicData>
        </a:graphic>
      </p:graphicFrame>
      <p:pic>
        <p:nvPicPr>
          <p:cNvPr id="10" name="Picture 9" descr="X-ray of a person's chest&#10;&#10;Description automatically generated">
            <a:extLst>
              <a:ext uri="{FF2B5EF4-FFF2-40B4-BE49-F238E27FC236}">
                <a16:creationId xmlns:a16="http://schemas.microsoft.com/office/drawing/2014/main" id="{80223385-1748-6A8C-2C12-C53FFDED8F67}"/>
              </a:ext>
            </a:extLst>
          </p:cNvPr>
          <p:cNvPicPr>
            <a:picLocks noChangeAspect="1"/>
          </p:cNvPicPr>
          <p:nvPr/>
        </p:nvPicPr>
        <p:blipFill>
          <a:blip r:embed="rId9"/>
          <a:stretch>
            <a:fillRect/>
          </a:stretch>
        </p:blipFill>
        <p:spPr>
          <a:xfrm>
            <a:off x="6834698" y="1709793"/>
            <a:ext cx="3806757" cy="3898856"/>
          </a:xfrm>
          <a:prstGeom prst="rect">
            <a:avLst/>
          </a:prstGeom>
        </p:spPr>
      </p:pic>
      <p:graphicFrame>
        <p:nvGraphicFramePr>
          <p:cNvPr id="11" name="Table 10">
            <a:extLst>
              <a:ext uri="{FF2B5EF4-FFF2-40B4-BE49-F238E27FC236}">
                <a16:creationId xmlns:a16="http://schemas.microsoft.com/office/drawing/2014/main" id="{5CCFCD82-96BB-A1B2-D39A-DFED20286E45}"/>
              </a:ext>
            </a:extLst>
          </p:cNvPr>
          <p:cNvGraphicFramePr>
            <a:graphicFrameLocks noGrp="1"/>
          </p:cNvGraphicFramePr>
          <p:nvPr>
            <p:extLst>
              <p:ext uri="{D42A27DB-BD31-4B8C-83A1-F6EECF244321}">
                <p14:modId xmlns:p14="http://schemas.microsoft.com/office/powerpoint/2010/main" val="3789277091"/>
              </p:ext>
            </p:extLst>
          </p:nvPr>
        </p:nvGraphicFramePr>
        <p:xfrm>
          <a:off x="7018577" y="1319236"/>
          <a:ext cx="3448385" cy="365760"/>
        </p:xfrm>
        <a:graphic>
          <a:graphicData uri="http://schemas.openxmlformats.org/drawingml/2006/table">
            <a:tbl>
              <a:tblPr firstRow="1" bandRow="1"/>
              <a:tblGrid>
                <a:gridCol w="3448385">
                  <a:extLst>
                    <a:ext uri="{9D8B030D-6E8A-4147-A177-3AD203B41FA5}">
                      <a16:colId xmlns:a16="http://schemas.microsoft.com/office/drawing/2014/main" val="116014617"/>
                    </a:ext>
                  </a:extLst>
                </a:gridCol>
              </a:tblGrid>
              <a:tr h="358844">
                <a:tc>
                  <a:txBody>
                    <a:bodyPr/>
                    <a:lstStyle/>
                    <a:p>
                      <a:pPr algn="ctr"/>
                      <a:r>
                        <a:rPr lang="en-HK" b="1" dirty="0">
                          <a:solidFill>
                            <a:schemeClr val="bg1"/>
                          </a:solidFill>
                        </a:rPr>
                        <a:t>Sample image Data</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352207123"/>
                  </a:ext>
                </a:extLst>
              </a:tr>
            </a:tbl>
          </a:graphicData>
        </a:graphic>
      </p:graphicFrame>
      <p:sp>
        <p:nvSpPr>
          <p:cNvPr id="12" name="TextBox 11">
            <a:extLst>
              <a:ext uri="{FF2B5EF4-FFF2-40B4-BE49-F238E27FC236}">
                <a16:creationId xmlns:a16="http://schemas.microsoft.com/office/drawing/2014/main" id="{5E2B4968-4C61-9C9B-0505-78E796E95B54}"/>
              </a:ext>
            </a:extLst>
          </p:cNvPr>
          <p:cNvSpPr txBox="1"/>
          <p:nvPr/>
        </p:nvSpPr>
        <p:spPr>
          <a:xfrm>
            <a:off x="6485992" y="5627754"/>
            <a:ext cx="4867808" cy="584775"/>
          </a:xfrm>
          <a:prstGeom prst="rect">
            <a:avLst/>
          </a:prstGeom>
          <a:noFill/>
        </p:spPr>
        <p:txBody>
          <a:bodyPr wrap="square" rtlCol="0">
            <a:spAutoFit/>
          </a:bodyPr>
          <a:lstStyle/>
          <a:p>
            <a:r>
              <a:rPr lang="en-US" sz="1600" i="1" u="none" strike="noStrike" dirty="0">
                <a:solidFill>
                  <a:srgbClr val="242424"/>
                </a:solidFill>
                <a:effectLst/>
                <a:highlight>
                  <a:srgbClr val="FFFFFF"/>
                </a:highlight>
                <a:latin typeface="source-serif-pro"/>
              </a:rPr>
              <a:t>Pneumonia usually manifests as an area or areas of increased lung opacity on CXR.</a:t>
            </a:r>
            <a:endParaRPr lang="en-US" sz="1600" i="1" dirty="0"/>
          </a:p>
        </p:txBody>
      </p:sp>
    </p:spTree>
    <p:extLst>
      <p:ext uri="{BB962C8B-B14F-4D97-AF65-F5344CB8AC3E}">
        <p14:creationId xmlns:p14="http://schemas.microsoft.com/office/powerpoint/2010/main" val="865314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a:xfrm>
            <a:off x="838199" y="264009"/>
            <a:ext cx="10515600" cy="1325563"/>
          </a:xfrm>
        </p:spPr>
        <p:txBody>
          <a:bodyPr>
            <a:normAutofit/>
          </a:bodyPr>
          <a:lstStyle/>
          <a:p>
            <a:r>
              <a:rPr lang="en-US" sz="3600" b="1" dirty="0">
                <a:latin typeface="Arial" panose="020B0604020202020204" pitchFamily="34" charset="0"/>
                <a:cs typeface="Arial" panose="020B0604020202020204" pitchFamily="34" charset="0"/>
              </a:rPr>
              <a:t>Feature Engineering: CNN Layers</a:t>
            </a:r>
          </a:p>
        </p:txBody>
      </p:sp>
      <p:graphicFrame>
        <p:nvGraphicFramePr>
          <p:cNvPr id="9" name="Content Placeholder 8">
            <a:extLst>
              <a:ext uri="{FF2B5EF4-FFF2-40B4-BE49-F238E27FC236}">
                <a16:creationId xmlns:a16="http://schemas.microsoft.com/office/drawing/2014/main" id="{145B27AB-BFCD-D894-398F-349314A5C658}"/>
              </a:ext>
            </a:extLst>
          </p:cNvPr>
          <p:cNvGraphicFramePr>
            <a:graphicFrameLocks noGrp="1"/>
          </p:cNvGraphicFramePr>
          <p:nvPr>
            <p:ph idx="1"/>
            <p:extLst>
              <p:ext uri="{D42A27DB-BD31-4B8C-83A1-F6EECF244321}">
                <p14:modId xmlns:p14="http://schemas.microsoft.com/office/powerpoint/2010/main" val="1224241820"/>
              </p:ext>
            </p:extLst>
          </p:nvPr>
        </p:nvGraphicFramePr>
        <p:xfrm>
          <a:off x="-627553" y="1918756"/>
          <a:ext cx="6151276" cy="46630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EDBD48FA-7DE0-1E2A-1FE6-88D0F64EFCC9}"/>
              </a:ext>
            </a:extLst>
          </p:cNvPr>
          <p:cNvGraphicFramePr/>
          <p:nvPr>
            <p:extLst>
              <p:ext uri="{D42A27DB-BD31-4B8C-83A1-F6EECF244321}">
                <p14:modId xmlns:p14="http://schemas.microsoft.com/office/powerpoint/2010/main" val="1310778555"/>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cxnSp>
        <p:nvCxnSpPr>
          <p:cNvPr id="3" name="Straight Connector 2">
            <a:extLst>
              <a:ext uri="{FF2B5EF4-FFF2-40B4-BE49-F238E27FC236}">
                <a16:creationId xmlns:a16="http://schemas.microsoft.com/office/drawing/2014/main" id="{737A7A79-0512-0B71-7E76-EA42B5653311}"/>
              </a:ext>
            </a:extLst>
          </p:cNvPr>
          <p:cNvCxnSpPr>
            <a:cxnSpLocks/>
          </p:cNvCxnSpPr>
          <p:nvPr/>
        </p:nvCxnSpPr>
        <p:spPr>
          <a:xfrm>
            <a:off x="4078583" y="1760259"/>
            <a:ext cx="0" cy="5004419"/>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graphicFrame>
        <p:nvGraphicFramePr>
          <p:cNvPr id="8" name="Table 7">
            <a:extLst>
              <a:ext uri="{FF2B5EF4-FFF2-40B4-BE49-F238E27FC236}">
                <a16:creationId xmlns:a16="http://schemas.microsoft.com/office/drawing/2014/main" id="{07CCFD67-CC6C-64C2-B738-BFF885E60292}"/>
              </a:ext>
            </a:extLst>
          </p:cNvPr>
          <p:cNvGraphicFramePr>
            <a:graphicFrameLocks noGrp="1"/>
          </p:cNvGraphicFramePr>
          <p:nvPr>
            <p:extLst>
              <p:ext uri="{D42A27DB-BD31-4B8C-83A1-F6EECF244321}">
                <p14:modId xmlns:p14="http://schemas.microsoft.com/office/powerpoint/2010/main" val="1730827170"/>
              </p:ext>
            </p:extLst>
          </p:nvPr>
        </p:nvGraphicFramePr>
        <p:xfrm>
          <a:off x="6550446" y="1211620"/>
          <a:ext cx="3183210" cy="365760"/>
        </p:xfrm>
        <a:graphic>
          <a:graphicData uri="http://schemas.openxmlformats.org/drawingml/2006/table">
            <a:tbl>
              <a:tblPr firstRow="1" bandRow="1"/>
              <a:tblGrid>
                <a:gridCol w="3183210">
                  <a:extLst>
                    <a:ext uri="{9D8B030D-6E8A-4147-A177-3AD203B41FA5}">
                      <a16:colId xmlns:a16="http://schemas.microsoft.com/office/drawing/2014/main" val="116014617"/>
                    </a:ext>
                  </a:extLst>
                </a:gridCol>
              </a:tblGrid>
              <a:tr h="358844">
                <a:tc>
                  <a:txBody>
                    <a:bodyPr/>
                    <a:lstStyle/>
                    <a:p>
                      <a:pPr algn="ctr"/>
                      <a:r>
                        <a:rPr lang="en-HK" b="1" dirty="0">
                          <a:solidFill>
                            <a:schemeClr val="bg1"/>
                          </a:solidFill>
                          <a:latin typeface="Arial" panose="020B0604020202020204" pitchFamily="34" charset="0"/>
                          <a:cs typeface="Arial" panose="020B0604020202020204" pitchFamily="34" charset="0"/>
                        </a:rPr>
                        <a:t>Regularization</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extLst>
                  <a:ext uri="{0D108BD9-81ED-4DB2-BD59-A6C34878D82A}">
                    <a16:rowId xmlns:a16="http://schemas.microsoft.com/office/drawing/2014/main" val="1352207123"/>
                  </a:ext>
                </a:extLst>
              </a:tr>
            </a:tbl>
          </a:graphicData>
        </a:graphic>
      </p:graphicFrame>
      <p:graphicFrame>
        <p:nvGraphicFramePr>
          <p:cNvPr id="12" name="Table 11">
            <a:extLst>
              <a:ext uri="{FF2B5EF4-FFF2-40B4-BE49-F238E27FC236}">
                <a16:creationId xmlns:a16="http://schemas.microsoft.com/office/drawing/2014/main" id="{DC8B029A-B38E-FD9E-C4D7-E0840FB6B702}"/>
              </a:ext>
            </a:extLst>
          </p:cNvPr>
          <p:cNvGraphicFramePr>
            <a:graphicFrameLocks noGrp="1"/>
          </p:cNvGraphicFramePr>
          <p:nvPr>
            <p:extLst>
              <p:ext uri="{D42A27DB-BD31-4B8C-83A1-F6EECF244321}">
                <p14:modId xmlns:p14="http://schemas.microsoft.com/office/powerpoint/2010/main" val="3566274811"/>
              </p:ext>
            </p:extLst>
          </p:nvPr>
        </p:nvGraphicFramePr>
        <p:xfrm>
          <a:off x="1015983" y="1223812"/>
          <a:ext cx="2917388" cy="365760"/>
        </p:xfrm>
        <a:graphic>
          <a:graphicData uri="http://schemas.openxmlformats.org/drawingml/2006/table">
            <a:tbl>
              <a:tblPr firstRow="1" bandRow="1"/>
              <a:tblGrid>
                <a:gridCol w="2917388">
                  <a:extLst>
                    <a:ext uri="{9D8B030D-6E8A-4147-A177-3AD203B41FA5}">
                      <a16:colId xmlns:a16="http://schemas.microsoft.com/office/drawing/2014/main" val="116014617"/>
                    </a:ext>
                  </a:extLst>
                </a:gridCol>
              </a:tblGrid>
              <a:tr h="358844">
                <a:tc>
                  <a:txBody>
                    <a:bodyPr/>
                    <a:lstStyle/>
                    <a:p>
                      <a:pPr algn="ctr"/>
                      <a:r>
                        <a:rPr lang="en-HK" b="1" dirty="0">
                          <a:solidFill>
                            <a:schemeClr val="bg1"/>
                          </a:solidFill>
                          <a:latin typeface="Arial" panose="020B0604020202020204" pitchFamily="34" charset="0"/>
                          <a:cs typeface="Arial" panose="020B0604020202020204" pitchFamily="34" charset="0"/>
                        </a:rPr>
                        <a:t>CNN Layers</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extLst>
                  <a:ext uri="{0D108BD9-81ED-4DB2-BD59-A6C34878D82A}">
                    <a16:rowId xmlns:a16="http://schemas.microsoft.com/office/drawing/2014/main" val="1352207123"/>
                  </a:ext>
                </a:extLst>
              </a:tr>
            </a:tbl>
          </a:graphicData>
        </a:graphic>
      </p:graphicFrame>
      <p:graphicFrame>
        <p:nvGraphicFramePr>
          <p:cNvPr id="15" name="Table 14">
            <a:extLst>
              <a:ext uri="{FF2B5EF4-FFF2-40B4-BE49-F238E27FC236}">
                <a16:creationId xmlns:a16="http://schemas.microsoft.com/office/drawing/2014/main" id="{AFCD78C1-D5A6-277D-78EA-D0D0EAD1E187}"/>
              </a:ext>
            </a:extLst>
          </p:cNvPr>
          <p:cNvGraphicFramePr>
            <a:graphicFrameLocks noGrp="1"/>
          </p:cNvGraphicFramePr>
          <p:nvPr>
            <p:extLst>
              <p:ext uri="{D42A27DB-BD31-4B8C-83A1-F6EECF244321}">
                <p14:modId xmlns:p14="http://schemas.microsoft.com/office/powerpoint/2010/main" val="259771843"/>
              </p:ext>
            </p:extLst>
          </p:nvPr>
        </p:nvGraphicFramePr>
        <p:xfrm>
          <a:off x="4469936" y="1918756"/>
          <a:ext cx="7344229" cy="3145246"/>
        </p:xfrm>
        <a:graphic>
          <a:graphicData uri="http://schemas.openxmlformats.org/drawingml/2006/table">
            <a:tbl>
              <a:tblPr firstRow="1" bandRow="1">
                <a:tableStyleId>{5C22544A-7EE6-4342-B048-85BDC9FD1C3A}</a:tableStyleId>
              </a:tblPr>
              <a:tblGrid>
                <a:gridCol w="1698635">
                  <a:extLst>
                    <a:ext uri="{9D8B030D-6E8A-4147-A177-3AD203B41FA5}">
                      <a16:colId xmlns:a16="http://schemas.microsoft.com/office/drawing/2014/main" val="707749004"/>
                    </a:ext>
                  </a:extLst>
                </a:gridCol>
                <a:gridCol w="3179966">
                  <a:extLst>
                    <a:ext uri="{9D8B030D-6E8A-4147-A177-3AD203B41FA5}">
                      <a16:colId xmlns:a16="http://schemas.microsoft.com/office/drawing/2014/main" val="3852771222"/>
                    </a:ext>
                  </a:extLst>
                </a:gridCol>
                <a:gridCol w="2465628">
                  <a:extLst>
                    <a:ext uri="{9D8B030D-6E8A-4147-A177-3AD203B41FA5}">
                      <a16:colId xmlns:a16="http://schemas.microsoft.com/office/drawing/2014/main" val="1680823804"/>
                    </a:ext>
                  </a:extLst>
                </a:gridCol>
              </a:tblGrid>
              <a:tr h="353235">
                <a:tc>
                  <a:txBody>
                    <a:bodyPr/>
                    <a:lstStyle/>
                    <a:p>
                      <a:endParaRPr lang="en-US" sz="16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chemeClr val="bg1"/>
                          </a:solidFill>
                          <a:latin typeface="Arial" panose="020B0604020202020204" pitchFamily="34" charset="0"/>
                          <a:cs typeface="Arial" panose="020B0604020202020204" pitchFamily="34" charset="0"/>
                        </a:rPr>
                        <a:t>L2 Regularization</a:t>
                      </a:r>
                    </a:p>
                  </a:txBody>
                  <a:tcPr/>
                </a:tc>
                <a:tc>
                  <a:txBody>
                    <a:bodyPr/>
                    <a:lstStyle/>
                    <a:p>
                      <a:r>
                        <a:rPr lang="en-US" sz="1600" b="1" i="0" u="none" strike="noStrike" dirty="0">
                          <a:solidFill>
                            <a:schemeClr val="bg1"/>
                          </a:solidFill>
                          <a:effectLst/>
                          <a:latin typeface="Arial" panose="020B0604020202020204" pitchFamily="34" charset="0"/>
                          <a:cs typeface="Arial" panose="020B0604020202020204" pitchFamily="34" charset="0"/>
                        </a:rPr>
                        <a:t>Dropout</a:t>
                      </a:r>
                      <a:endParaRPr lang="en-US" sz="16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20956493"/>
                  </a:ext>
                </a:extLst>
              </a:tr>
              <a:tr h="353235">
                <a:tc>
                  <a:txBody>
                    <a:bodyPr/>
                    <a:lstStyle/>
                    <a:p>
                      <a:r>
                        <a:rPr lang="en-US" sz="1600" b="1" dirty="0">
                          <a:latin typeface="Arial" panose="020B0604020202020204" pitchFamily="34" charset="0"/>
                          <a:cs typeface="Arial" panose="020B0604020202020204" pitchFamily="34" charset="0"/>
                        </a:rPr>
                        <a:t>Implementation</a:t>
                      </a:r>
                    </a:p>
                  </a:txBody>
                  <a:tcPr/>
                </a:tc>
                <a:tc>
                  <a:txBody>
                    <a:bodyPr/>
                    <a:lstStyle/>
                    <a:p>
                      <a:r>
                        <a:rPr lang="en-US" sz="1600" dirty="0" err="1">
                          <a:latin typeface="Arial" panose="020B0604020202020204" pitchFamily="34" charset="0"/>
                          <a:cs typeface="Arial" panose="020B0604020202020204" pitchFamily="34" charset="0"/>
                        </a:rPr>
                        <a:t>kernel_regularizer</a:t>
                      </a:r>
                      <a:r>
                        <a:rPr lang="en-US" sz="1600" dirty="0">
                          <a:latin typeface="Arial" panose="020B0604020202020204" pitchFamily="34" charset="0"/>
                          <a:cs typeface="Arial" panose="020B0604020202020204" pitchFamily="34" charset="0"/>
                        </a:rPr>
                        <a:t>=l2(0.05)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Dropout(0.3-&gt;0.2)</a:t>
                      </a:r>
                    </a:p>
                  </a:txBody>
                  <a:tcPr/>
                </a:tc>
                <a:extLst>
                  <a:ext uri="{0D108BD9-81ED-4DB2-BD59-A6C34878D82A}">
                    <a16:rowId xmlns:a16="http://schemas.microsoft.com/office/drawing/2014/main" val="1409552172"/>
                  </a:ext>
                </a:extLst>
              </a:tr>
              <a:tr h="2438776">
                <a:tc>
                  <a:txBody>
                    <a:bodyPr/>
                    <a:lstStyle/>
                    <a:p>
                      <a:r>
                        <a:rPr lang="en-US" sz="1600" b="1" dirty="0">
                          <a:latin typeface="Arial" panose="020B0604020202020204" pitchFamily="34" charset="0"/>
                          <a:cs typeface="Arial" panose="020B0604020202020204" pitchFamily="34" charset="0"/>
                        </a:rPr>
                        <a:t>Purpose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Encourage the weights to move towards zero but not exactly zero. This encourages the model to keep the weights small, making the model simpler and less likely to overfit on the training data</a:t>
                      </a:r>
                    </a:p>
                    <a:p>
                      <a:pPr marL="0" marR="0" indent="0" algn="l" defTabSz="914400" rtl="0" eaLnBrk="1" fontAlgn="auto" latinLnBrk="0" hangingPunct="1">
                        <a:lnSpc>
                          <a:spcPct val="100000"/>
                        </a:lnSpc>
                        <a:spcBef>
                          <a:spcPts val="0"/>
                        </a:spcBef>
                        <a:spcAft>
                          <a:spcPts val="0"/>
                        </a:spcAft>
                        <a:buClrTx/>
                        <a:buSzTx/>
                        <a:buFontTx/>
                        <a:buNone/>
                        <a:tabLst/>
                        <a:defRPr/>
                      </a:pPr>
                      <a:br>
                        <a:rPr lang="en-US" sz="1600"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a dropout rate of 30% after the Flatten layer and 20% after a dense layer, the network becomes less sensitive to the specific weights of neurons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160448652"/>
                  </a:ext>
                </a:extLst>
              </a:tr>
            </a:tbl>
          </a:graphicData>
        </a:graphic>
      </p:graphicFrame>
    </p:spTree>
    <p:extLst>
      <p:ext uri="{BB962C8B-B14F-4D97-AF65-F5344CB8AC3E}">
        <p14:creationId xmlns:p14="http://schemas.microsoft.com/office/powerpoint/2010/main" val="995950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a:xfrm>
            <a:off x="838200" y="365125"/>
            <a:ext cx="10836736" cy="1325563"/>
          </a:xfrm>
        </p:spPr>
        <p:txBody>
          <a:bodyPr>
            <a:normAutofit/>
          </a:bodyPr>
          <a:lstStyle/>
          <a:p>
            <a:r>
              <a:rPr lang="en-US" sz="2000" b="1" dirty="0">
                <a:effectLst/>
                <a:highlight>
                  <a:srgbClr val="FFFFFF"/>
                </a:highlight>
                <a:latin typeface="Arial" panose="020B0604020202020204" pitchFamily="34" charset="0"/>
                <a:cs typeface="Arial" panose="020B0604020202020204" pitchFamily="34" charset="0"/>
              </a:rPr>
              <a:t>CNN Model scored 93.7% in accuracy, competent to diagnosis </a:t>
            </a:r>
            <a:r>
              <a:rPr lang="en-US" sz="2000" b="1" i="0" u="none" strike="noStrike" dirty="0">
                <a:solidFill>
                  <a:srgbClr val="202124"/>
                </a:solidFill>
                <a:effectLst/>
                <a:latin typeface="Arial" panose="020B0604020202020204" pitchFamily="34" charset="0"/>
                <a:cs typeface="Arial" panose="020B0604020202020204" pitchFamily="34" charset="0"/>
              </a:rPr>
              <a:t>Pneumonia</a:t>
            </a:r>
            <a:endParaRPr lang="en-US" sz="3600" dirty="0">
              <a:effectLst/>
              <a:highlight>
                <a:srgbClr val="FFFFFF"/>
              </a:highlight>
              <a:latin typeface="Arial" panose="020B0604020202020204" pitchFamily="34" charset="0"/>
              <a:cs typeface="Arial" panose="020B0604020202020204" pitchFamily="34" charset="0"/>
            </a:endParaRPr>
          </a:p>
        </p:txBody>
      </p:sp>
      <p:pic>
        <p:nvPicPr>
          <p:cNvPr id="5" name="Content Placeholder 4" descr="A graph of a graph showing the loss of a training loss&#10;&#10;Description automatically generated with medium confidence">
            <a:extLst>
              <a:ext uri="{FF2B5EF4-FFF2-40B4-BE49-F238E27FC236}">
                <a16:creationId xmlns:a16="http://schemas.microsoft.com/office/drawing/2014/main" id="{A4DD31BA-66F4-DF8C-BFE1-8A0B29490687}"/>
              </a:ext>
            </a:extLst>
          </p:cNvPr>
          <p:cNvPicPr>
            <a:picLocks noGrp="1" noChangeAspect="1"/>
          </p:cNvPicPr>
          <p:nvPr>
            <p:ph idx="1"/>
          </p:nvPr>
        </p:nvPicPr>
        <p:blipFill>
          <a:blip r:embed="rId2"/>
          <a:stretch>
            <a:fillRect/>
          </a:stretch>
        </p:blipFill>
        <p:spPr>
          <a:xfrm>
            <a:off x="517064" y="1499975"/>
            <a:ext cx="5854773" cy="4250222"/>
          </a:xfrm>
        </p:spPr>
      </p:pic>
      <p:pic>
        <p:nvPicPr>
          <p:cNvPr id="8" name="Picture 7" descr="A graph showing the results of training and validation accuracy&#10;&#10;Description automatically generated">
            <a:extLst>
              <a:ext uri="{FF2B5EF4-FFF2-40B4-BE49-F238E27FC236}">
                <a16:creationId xmlns:a16="http://schemas.microsoft.com/office/drawing/2014/main" id="{2AEE322A-2021-ABD8-6675-DB7B8263ED59}"/>
              </a:ext>
            </a:extLst>
          </p:cNvPr>
          <p:cNvPicPr>
            <a:picLocks noChangeAspect="1"/>
          </p:cNvPicPr>
          <p:nvPr/>
        </p:nvPicPr>
        <p:blipFill rotWithShape="1">
          <a:blip r:embed="rId3"/>
          <a:srcRect r="543" b="5749"/>
          <a:stretch/>
        </p:blipFill>
        <p:spPr>
          <a:xfrm>
            <a:off x="6305266" y="1499975"/>
            <a:ext cx="5854773" cy="4005880"/>
          </a:xfrm>
          <a:prstGeom prst="rect">
            <a:avLst/>
          </a:prstGeom>
        </p:spPr>
      </p:pic>
      <p:sp>
        <p:nvSpPr>
          <p:cNvPr id="3" name="TextBox 2">
            <a:extLst>
              <a:ext uri="{FF2B5EF4-FFF2-40B4-BE49-F238E27FC236}">
                <a16:creationId xmlns:a16="http://schemas.microsoft.com/office/drawing/2014/main" id="{5AF95CA5-B24C-ACA5-9D17-930850B5F1F6}"/>
              </a:ext>
            </a:extLst>
          </p:cNvPr>
          <p:cNvSpPr txBox="1"/>
          <p:nvPr/>
        </p:nvSpPr>
        <p:spPr>
          <a:xfrm>
            <a:off x="820366" y="5846544"/>
            <a:ext cx="5533637" cy="646331"/>
          </a:xfrm>
          <a:prstGeom prst="rect">
            <a:avLst/>
          </a:prstGeom>
          <a:noFill/>
        </p:spPr>
        <p:txBody>
          <a:bodyPr wrap="square" rtlCol="0">
            <a:spAutoFit/>
          </a:bodyPr>
          <a:lstStyle/>
          <a:p>
            <a:r>
              <a:rPr lang="en-US" b="1" i="1" u="none" strike="noStrike" dirty="0">
                <a:solidFill>
                  <a:srgbClr val="3C4043"/>
                </a:solidFill>
                <a:effectLst/>
                <a:highlight>
                  <a:srgbClr val="FFFFFF"/>
                </a:highlight>
                <a:latin typeface="Calibri" panose="020F0502020204030204" pitchFamily="34" charset="0"/>
              </a:rPr>
              <a:t>The loss </a:t>
            </a:r>
            <a:r>
              <a:rPr lang="en-US" i="1" u="none" strike="noStrike" dirty="0">
                <a:solidFill>
                  <a:srgbClr val="3C4043"/>
                </a:solidFill>
                <a:effectLst/>
                <a:highlight>
                  <a:srgbClr val="FFFFFF"/>
                </a:highlight>
                <a:latin typeface="Calibri" panose="020F0502020204030204" pitchFamily="34" charset="0"/>
              </a:rPr>
              <a:t>of the training set </a:t>
            </a:r>
            <a:r>
              <a:rPr lang="en-US" b="1" i="1" u="none" strike="noStrike" dirty="0">
                <a:solidFill>
                  <a:srgbClr val="3C4043"/>
                </a:solidFill>
                <a:effectLst/>
                <a:highlight>
                  <a:srgbClr val="FFFFFF"/>
                </a:highlight>
                <a:latin typeface="Calibri" panose="020F0502020204030204" pitchFamily="34" charset="0"/>
              </a:rPr>
              <a:t>decreases</a:t>
            </a:r>
            <a:r>
              <a:rPr lang="en-US" i="1" u="none" strike="noStrike" dirty="0">
                <a:solidFill>
                  <a:srgbClr val="3C4043"/>
                </a:solidFill>
                <a:effectLst/>
                <a:highlight>
                  <a:srgbClr val="FFFFFF"/>
                </a:highlight>
                <a:latin typeface="Calibri" panose="020F0502020204030204" pitchFamily="34" charset="0"/>
              </a:rPr>
              <a:t> continuously over epochs, whereas its </a:t>
            </a:r>
            <a:r>
              <a:rPr lang="en-US" b="1" i="1" u="none" strike="noStrike" dirty="0">
                <a:solidFill>
                  <a:srgbClr val="3C4043"/>
                </a:solidFill>
                <a:effectLst/>
                <a:highlight>
                  <a:srgbClr val="FFFFFF"/>
                </a:highlight>
                <a:latin typeface="Calibri" panose="020F0502020204030204" pitchFamily="34" charset="0"/>
              </a:rPr>
              <a:t>accuracy increases</a:t>
            </a:r>
            <a:endParaRPr lang="en-US" b="1" i="1" dirty="0"/>
          </a:p>
        </p:txBody>
      </p:sp>
      <p:sp>
        <p:nvSpPr>
          <p:cNvPr id="4" name="TextBox 3">
            <a:extLst>
              <a:ext uri="{FF2B5EF4-FFF2-40B4-BE49-F238E27FC236}">
                <a16:creationId xmlns:a16="http://schemas.microsoft.com/office/drawing/2014/main" id="{ADB6688C-A19A-8238-27F0-C55649950CFE}"/>
              </a:ext>
            </a:extLst>
          </p:cNvPr>
          <p:cNvSpPr txBox="1"/>
          <p:nvPr/>
        </p:nvSpPr>
        <p:spPr>
          <a:xfrm>
            <a:off x="6654063" y="5795359"/>
            <a:ext cx="5213682" cy="923330"/>
          </a:xfrm>
          <a:prstGeom prst="rect">
            <a:avLst/>
          </a:prstGeom>
          <a:noFill/>
        </p:spPr>
        <p:txBody>
          <a:bodyPr wrap="square" rtlCol="0">
            <a:spAutoFit/>
          </a:bodyPr>
          <a:lstStyle/>
          <a:p>
            <a:r>
              <a:rPr lang="en-US" i="1" dirty="0">
                <a:solidFill>
                  <a:srgbClr val="3C4043"/>
                </a:solidFill>
                <a:highlight>
                  <a:srgbClr val="FFFFFF"/>
                </a:highlight>
              </a:rPr>
              <a:t>For validation data, </a:t>
            </a:r>
            <a:r>
              <a:rPr lang="en-US" b="1" i="1" dirty="0">
                <a:solidFill>
                  <a:srgbClr val="3C4043"/>
                </a:solidFill>
                <a:highlight>
                  <a:srgbClr val="FFFFFF"/>
                </a:highlight>
              </a:rPr>
              <a:t>t</a:t>
            </a:r>
            <a:r>
              <a:rPr lang="en-US" b="1" i="1" u="none" strike="noStrike" dirty="0">
                <a:solidFill>
                  <a:srgbClr val="3C4043"/>
                </a:solidFill>
                <a:effectLst/>
                <a:highlight>
                  <a:srgbClr val="FFFFFF"/>
                </a:highlight>
              </a:rPr>
              <a:t>he lowest loss </a:t>
            </a:r>
            <a:r>
              <a:rPr lang="en-US" i="1" u="none" strike="noStrike" dirty="0">
                <a:solidFill>
                  <a:srgbClr val="3C4043"/>
                </a:solidFill>
                <a:effectLst/>
                <a:highlight>
                  <a:srgbClr val="FFFFFF"/>
                </a:highlight>
              </a:rPr>
              <a:t>for the test set happened at </a:t>
            </a:r>
            <a:r>
              <a:rPr lang="en-US" b="1" i="1" u="none" strike="noStrike" dirty="0">
                <a:solidFill>
                  <a:srgbClr val="3C4043"/>
                </a:solidFill>
                <a:effectLst/>
                <a:highlight>
                  <a:srgbClr val="FFFFFF"/>
                </a:highlight>
              </a:rPr>
              <a:t>epoch 6 at </a:t>
            </a:r>
            <a:r>
              <a:rPr lang="en-US" b="1" i="1" dirty="0"/>
              <a:t>0.1935</a:t>
            </a:r>
            <a:r>
              <a:rPr lang="en-US" i="1" u="none" strike="noStrike" dirty="0">
                <a:solidFill>
                  <a:srgbClr val="3C4043"/>
                </a:solidFill>
                <a:effectLst/>
                <a:highlight>
                  <a:srgbClr val="FFFFFF"/>
                </a:highlight>
              </a:rPr>
              <a:t>, while </a:t>
            </a:r>
            <a:r>
              <a:rPr lang="en-US" b="1" i="1" u="none" strike="noStrike" dirty="0">
                <a:solidFill>
                  <a:srgbClr val="3C4043"/>
                </a:solidFill>
                <a:effectLst/>
                <a:highlight>
                  <a:srgbClr val="FFFFFF"/>
                </a:highlight>
              </a:rPr>
              <a:t>the accuracy </a:t>
            </a:r>
            <a:r>
              <a:rPr lang="en-US" i="1" u="none" strike="noStrike" dirty="0">
                <a:solidFill>
                  <a:srgbClr val="3C4043"/>
                </a:solidFill>
                <a:effectLst/>
                <a:highlight>
                  <a:srgbClr val="FFFFFF"/>
                </a:highlight>
              </a:rPr>
              <a:t>was at its peak at </a:t>
            </a:r>
            <a:r>
              <a:rPr lang="en-US" b="1" i="1" u="none" strike="noStrike" dirty="0">
                <a:solidFill>
                  <a:srgbClr val="3C4043"/>
                </a:solidFill>
                <a:effectLst/>
                <a:highlight>
                  <a:srgbClr val="FFFFFF"/>
                </a:highlight>
              </a:rPr>
              <a:t>epoch 3 at </a:t>
            </a:r>
            <a:r>
              <a:rPr lang="en-US" b="1" i="1" dirty="0"/>
              <a:t>0.9375</a:t>
            </a:r>
            <a:r>
              <a:rPr lang="en-US" b="1" i="1" u="none" strike="noStrike" dirty="0">
                <a:solidFill>
                  <a:srgbClr val="3C4043"/>
                </a:solidFill>
                <a:effectLst/>
                <a:highlight>
                  <a:srgbClr val="FFFFFF"/>
                </a:highlight>
              </a:rPr>
              <a:t>.</a:t>
            </a:r>
            <a:endParaRPr lang="en-US" b="1" i="1" dirty="0"/>
          </a:p>
        </p:txBody>
      </p:sp>
      <p:graphicFrame>
        <p:nvGraphicFramePr>
          <p:cNvPr id="11" name="Diagram 10">
            <a:extLst>
              <a:ext uri="{FF2B5EF4-FFF2-40B4-BE49-F238E27FC236}">
                <a16:creationId xmlns:a16="http://schemas.microsoft.com/office/drawing/2014/main" id="{6F4754AD-41BB-2C30-38A4-02E59FDF165C}"/>
              </a:ext>
            </a:extLst>
          </p:cNvPr>
          <p:cNvGraphicFramePr/>
          <p:nvPr>
            <p:extLst>
              <p:ext uri="{D42A27DB-BD31-4B8C-83A1-F6EECF244321}">
                <p14:modId xmlns:p14="http://schemas.microsoft.com/office/powerpoint/2010/main" val="3415679239"/>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54874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p:txBody>
          <a:bodyPr>
            <a:normAutofit/>
          </a:bodyPr>
          <a:lstStyle/>
          <a:p>
            <a:r>
              <a:rPr lang="en-US" sz="2000" b="1" dirty="0">
                <a:effectLst/>
                <a:highlight>
                  <a:srgbClr val="FFFFFF"/>
                </a:highlight>
                <a:latin typeface="ArialMT"/>
              </a:rPr>
              <a:t>AI aided Diagnosis of Xray images</a:t>
            </a:r>
            <a:endParaRPr lang="en-US" sz="1000" b="1" dirty="0">
              <a:effectLst/>
              <a:highlight>
                <a:srgbClr val="FFFFFF"/>
              </a:highlight>
            </a:endParaRPr>
          </a:p>
        </p:txBody>
      </p:sp>
      <p:graphicFrame>
        <p:nvGraphicFramePr>
          <p:cNvPr id="7" name="Diagram 6">
            <a:extLst>
              <a:ext uri="{FF2B5EF4-FFF2-40B4-BE49-F238E27FC236}">
                <a16:creationId xmlns:a16="http://schemas.microsoft.com/office/drawing/2014/main" id="{EDBD48FA-7DE0-1E2A-1FE6-88D0F64EFCC9}"/>
              </a:ext>
            </a:extLst>
          </p:cNvPr>
          <p:cNvGraphicFramePr/>
          <p:nvPr>
            <p:extLst>
              <p:ext uri="{D42A27DB-BD31-4B8C-83A1-F6EECF244321}">
                <p14:modId xmlns:p14="http://schemas.microsoft.com/office/powerpoint/2010/main" val="927371597"/>
              </p:ext>
            </p:extLst>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1" name="Graphic 20" descr="Artificial Intelligence with solid fill">
            <a:extLst>
              <a:ext uri="{FF2B5EF4-FFF2-40B4-BE49-F238E27FC236}">
                <a16:creationId xmlns:a16="http://schemas.microsoft.com/office/drawing/2014/main" id="{3EE66F8C-4296-0AAE-505A-5D777D62A2B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28505" y="4720832"/>
            <a:ext cx="640804" cy="640804"/>
          </a:xfrm>
          <a:prstGeom prst="rect">
            <a:avLst/>
          </a:prstGeom>
        </p:spPr>
      </p:pic>
      <p:sp>
        <p:nvSpPr>
          <p:cNvPr id="4" name="TextBox 3">
            <a:extLst>
              <a:ext uri="{FF2B5EF4-FFF2-40B4-BE49-F238E27FC236}">
                <a16:creationId xmlns:a16="http://schemas.microsoft.com/office/drawing/2014/main" id="{524FA79F-D7FF-50D6-9515-2CB784A191C2}"/>
              </a:ext>
            </a:extLst>
          </p:cNvPr>
          <p:cNvSpPr txBox="1"/>
          <p:nvPr/>
        </p:nvSpPr>
        <p:spPr>
          <a:xfrm>
            <a:off x="928505" y="5111336"/>
            <a:ext cx="5257800" cy="1138773"/>
          </a:xfrm>
          <a:prstGeom prst="rect">
            <a:avLst/>
          </a:prstGeom>
          <a:noFill/>
        </p:spPr>
        <p:txBody>
          <a:bodyPr wrap="square" rtlCol="0">
            <a:spAutoFit/>
          </a:bodyPr>
          <a:lstStyle/>
          <a:p>
            <a:r>
              <a:rPr lang="en-US" dirty="0"/>
              <a:t>          Example AI Report:</a:t>
            </a:r>
            <a:br>
              <a:rPr lang="en-US" dirty="0"/>
            </a:br>
            <a:r>
              <a:rPr lang="en-US" sz="1600" dirty="0"/>
              <a:t>This image is 100.000 percent </a:t>
            </a:r>
            <a:br>
              <a:rPr lang="en-US" sz="1600" dirty="0"/>
            </a:br>
            <a:r>
              <a:rPr lang="en-US" sz="1600" dirty="0"/>
              <a:t>P N E U M O N I A</a:t>
            </a:r>
          </a:p>
          <a:p>
            <a:endParaRPr lang="en-US" dirty="0"/>
          </a:p>
        </p:txBody>
      </p:sp>
      <p:pic>
        <p:nvPicPr>
          <p:cNvPr id="6" name="Picture 5" descr="A diagram of a medical application&#10;&#10;Description automatically generated">
            <a:extLst>
              <a:ext uri="{FF2B5EF4-FFF2-40B4-BE49-F238E27FC236}">
                <a16:creationId xmlns:a16="http://schemas.microsoft.com/office/drawing/2014/main" id="{9AC3C634-72CC-278B-2045-CC8B9F765D86}"/>
              </a:ext>
            </a:extLst>
          </p:cNvPr>
          <p:cNvPicPr>
            <a:picLocks noChangeAspect="1"/>
          </p:cNvPicPr>
          <p:nvPr/>
        </p:nvPicPr>
        <p:blipFill>
          <a:blip r:embed="rId9"/>
          <a:stretch>
            <a:fillRect/>
          </a:stretch>
        </p:blipFill>
        <p:spPr>
          <a:xfrm>
            <a:off x="4609070" y="1947931"/>
            <a:ext cx="7473629" cy="3139558"/>
          </a:xfrm>
          <a:prstGeom prst="rect">
            <a:avLst/>
          </a:prstGeom>
        </p:spPr>
      </p:pic>
      <p:sp>
        <p:nvSpPr>
          <p:cNvPr id="8" name="TextBox 7">
            <a:extLst>
              <a:ext uri="{FF2B5EF4-FFF2-40B4-BE49-F238E27FC236}">
                <a16:creationId xmlns:a16="http://schemas.microsoft.com/office/drawing/2014/main" id="{10ECA201-093C-B1D9-1FD8-9950BB6E0313}"/>
              </a:ext>
            </a:extLst>
          </p:cNvPr>
          <p:cNvSpPr txBox="1"/>
          <p:nvPr/>
        </p:nvSpPr>
        <p:spPr>
          <a:xfrm>
            <a:off x="7943186" y="5439846"/>
            <a:ext cx="4448432" cy="276999"/>
          </a:xfrm>
          <a:prstGeom prst="rect">
            <a:avLst/>
          </a:prstGeom>
          <a:noFill/>
        </p:spPr>
        <p:txBody>
          <a:bodyPr wrap="square" rtlCol="0">
            <a:spAutoFit/>
          </a:bodyPr>
          <a:lstStyle/>
          <a:p>
            <a:r>
              <a:rPr lang="en-US" sz="1200" dirty="0">
                <a:hlinkClick r:id="rId10"/>
              </a:rPr>
              <a:t>Source</a:t>
            </a:r>
            <a:endParaRPr lang="en-US" sz="1200" dirty="0"/>
          </a:p>
        </p:txBody>
      </p:sp>
      <p:pic>
        <p:nvPicPr>
          <p:cNvPr id="16" name="Picture 15" descr="A x-ray of a person's chest&#10;&#10;Description automatically generated">
            <a:extLst>
              <a:ext uri="{FF2B5EF4-FFF2-40B4-BE49-F238E27FC236}">
                <a16:creationId xmlns:a16="http://schemas.microsoft.com/office/drawing/2014/main" id="{C564E1B4-725B-0D57-19CE-62888F30EBE4}"/>
              </a:ext>
            </a:extLst>
          </p:cNvPr>
          <p:cNvPicPr>
            <a:picLocks noChangeAspect="1"/>
          </p:cNvPicPr>
          <p:nvPr/>
        </p:nvPicPr>
        <p:blipFill>
          <a:blip r:embed="rId11"/>
          <a:stretch>
            <a:fillRect/>
          </a:stretch>
        </p:blipFill>
        <p:spPr>
          <a:xfrm>
            <a:off x="1127810" y="1975791"/>
            <a:ext cx="2363486" cy="2781518"/>
          </a:xfrm>
          <a:prstGeom prst="rect">
            <a:avLst/>
          </a:prstGeom>
        </p:spPr>
      </p:pic>
      <p:sp>
        <p:nvSpPr>
          <p:cNvPr id="17" name="Rectangle 16">
            <a:extLst>
              <a:ext uri="{FF2B5EF4-FFF2-40B4-BE49-F238E27FC236}">
                <a16:creationId xmlns:a16="http://schemas.microsoft.com/office/drawing/2014/main" id="{3176D070-8924-B4B7-994A-86B9708C349E}"/>
              </a:ext>
            </a:extLst>
          </p:cNvPr>
          <p:cNvSpPr/>
          <p:nvPr/>
        </p:nvSpPr>
        <p:spPr>
          <a:xfrm>
            <a:off x="1127811" y="1375560"/>
            <a:ext cx="2363486" cy="31512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AI Report</a:t>
            </a:r>
          </a:p>
        </p:txBody>
      </p:sp>
      <p:graphicFrame>
        <p:nvGraphicFramePr>
          <p:cNvPr id="18" name="Table 17">
            <a:extLst>
              <a:ext uri="{FF2B5EF4-FFF2-40B4-BE49-F238E27FC236}">
                <a16:creationId xmlns:a16="http://schemas.microsoft.com/office/drawing/2014/main" id="{1194D0F9-476E-54B4-48C1-215797878698}"/>
              </a:ext>
            </a:extLst>
          </p:cNvPr>
          <p:cNvGraphicFramePr>
            <a:graphicFrameLocks noGrp="1"/>
          </p:cNvGraphicFramePr>
          <p:nvPr>
            <p:extLst>
              <p:ext uri="{D42A27DB-BD31-4B8C-83A1-F6EECF244321}">
                <p14:modId xmlns:p14="http://schemas.microsoft.com/office/powerpoint/2010/main" val="463188436"/>
              </p:ext>
            </p:extLst>
          </p:nvPr>
        </p:nvGraphicFramePr>
        <p:xfrm>
          <a:off x="6481197" y="1375486"/>
          <a:ext cx="4582993" cy="358844"/>
        </p:xfrm>
        <a:graphic>
          <a:graphicData uri="http://schemas.openxmlformats.org/drawingml/2006/table">
            <a:tbl>
              <a:tblPr firstRow="1" bandRow="1"/>
              <a:tblGrid>
                <a:gridCol w="4582993">
                  <a:extLst>
                    <a:ext uri="{9D8B030D-6E8A-4147-A177-3AD203B41FA5}">
                      <a16:colId xmlns:a16="http://schemas.microsoft.com/office/drawing/2014/main" val="116014617"/>
                    </a:ext>
                  </a:extLst>
                </a:gridCol>
              </a:tblGrid>
              <a:tr h="358844">
                <a:tc>
                  <a:txBody>
                    <a:bodyPr/>
                    <a:lstStyle/>
                    <a:p>
                      <a:pPr algn="ctr"/>
                      <a:r>
                        <a:rPr lang="en-US" sz="1600" b="1" i="0" u="none" strike="noStrike" kern="1200" dirty="0">
                          <a:solidFill>
                            <a:schemeClr val="bg1"/>
                          </a:solidFill>
                          <a:effectLst/>
                          <a:latin typeface="Arial" panose="020B0604020202020204" pitchFamily="34" charset="0"/>
                          <a:ea typeface="+mn-ea"/>
                          <a:cs typeface="Arial" panose="020B0604020202020204" pitchFamily="34" charset="0"/>
                        </a:rPr>
                        <a:t>Schematic drawing of an AI aided Diagnosis </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50000"/>
                      </a:schemeClr>
                    </a:solidFill>
                  </a:tcPr>
                </a:tc>
                <a:extLst>
                  <a:ext uri="{0D108BD9-81ED-4DB2-BD59-A6C34878D82A}">
                    <a16:rowId xmlns:a16="http://schemas.microsoft.com/office/drawing/2014/main" val="1352207123"/>
                  </a:ext>
                </a:extLst>
              </a:tr>
            </a:tbl>
          </a:graphicData>
        </a:graphic>
      </p:graphicFrame>
      <p:sp>
        <p:nvSpPr>
          <p:cNvPr id="23" name="Rectangle 22">
            <a:extLst>
              <a:ext uri="{FF2B5EF4-FFF2-40B4-BE49-F238E27FC236}">
                <a16:creationId xmlns:a16="http://schemas.microsoft.com/office/drawing/2014/main" id="{E49415DD-EC47-BB73-0D2E-64C46B612382}"/>
              </a:ext>
            </a:extLst>
          </p:cNvPr>
          <p:cNvSpPr/>
          <p:nvPr/>
        </p:nvSpPr>
        <p:spPr>
          <a:xfrm>
            <a:off x="484329" y="4675218"/>
            <a:ext cx="3603995" cy="1574891"/>
          </a:xfrm>
          <a:prstGeom prst="rect">
            <a:avLst/>
          </a:prstGeom>
          <a:noFill/>
          <a:ln w="38100">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24" name="Arc 23">
            <a:extLst>
              <a:ext uri="{FF2B5EF4-FFF2-40B4-BE49-F238E27FC236}">
                <a16:creationId xmlns:a16="http://schemas.microsoft.com/office/drawing/2014/main" id="{7A890ACA-ED41-394A-B1A9-FB92FE0BA494}"/>
              </a:ext>
            </a:extLst>
          </p:cNvPr>
          <p:cNvSpPr/>
          <p:nvPr/>
        </p:nvSpPr>
        <p:spPr>
          <a:xfrm>
            <a:off x="1306877" y="4906889"/>
            <a:ext cx="6115563" cy="1859523"/>
          </a:xfrm>
          <a:prstGeom prst="arc">
            <a:avLst>
              <a:gd name="adj1" fmla="val 16200000"/>
              <a:gd name="adj2" fmla="val 104938"/>
            </a:avLst>
          </a:prstGeom>
          <a:scene3d>
            <a:camera prst="orthographicFront">
              <a:rot lat="21573886" lon="21301135" rev="12901133"/>
            </a:camera>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E6CF96D-CE7A-17BD-CFA8-D70E31A9B664}"/>
              </a:ext>
            </a:extLst>
          </p:cNvPr>
          <p:cNvSpPr/>
          <p:nvPr/>
        </p:nvSpPr>
        <p:spPr>
          <a:xfrm>
            <a:off x="7485736" y="3778766"/>
            <a:ext cx="1522340" cy="1522323"/>
          </a:xfrm>
          <a:prstGeom prst="rect">
            <a:avLst/>
          </a:prstGeom>
          <a:noFill/>
          <a:ln w="28575">
            <a:solidFill>
              <a:schemeClr val="accent1"/>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58032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B495-C4AF-0670-49FC-4AEDDC9F8755}"/>
              </a:ext>
            </a:extLst>
          </p:cNvPr>
          <p:cNvSpPr>
            <a:spLocks noGrp="1"/>
          </p:cNvSpPr>
          <p:nvPr>
            <p:ph type="title"/>
          </p:nvPr>
        </p:nvSpPr>
        <p:spPr/>
        <p:txBody>
          <a:bodyPr>
            <a:normAutofit/>
          </a:bodyPr>
          <a:lstStyle/>
          <a:p>
            <a:r>
              <a:rPr lang="en-US" sz="2400" b="1" dirty="0">
                <a:effectLst/>
                <a:highlight>
                  <a:srgbClr val="FFFFFF"/>
                </a:highlight>
                <a:latin typeface="ArialMT"/>
              </a:rPr>
              <a:t>Future Work </a:t>
            </a:r>
            <a:endParaRPr lang="en-US" sz="1050" b="1" dirty="0">
              <a:effectLst/>
              <a:highlight>
                <a:srgbClr val="FFFFFF"/>
              </a:highlight>
            </a:endParaRPr>
          </a:p>
        </p:txBody>
      </p:sp>
      <p:graphicFrame>
        <p:nvGraphicFramePr>
          <p:cNvPr id="7" name="Diagram 6">
            <a:extLst>
              <a:ext uri="{FF2B5EF4-FFF2-40B4-BE49-F238E27FC236}">
                <a16:creationId xmlns:a16="http://schemas.microsoft.com/office/drawing/2014/main" id="{EDBD48FA-7DE0-1E2A-1FE6-88D0F64EFCC9}"/>
              </a:ext>
            </a:extLst>
          </p:cNvPr>
          <p:cNvGraphicFramePr/>
          <p:nvPr/>
        </p:nvGraphicFramePr>
        <p:xfrm>
          <a:off x="7376178" y="264009"/>
          <a:ext cx="3977622" cy="2740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a:extLst>
              <a:ext uri="{FF2B5EF4-FFF2-40B4-BE49-F238E27FC236}">
                <a16:creationId xmlns:a16="http://schemas.microsoft.com/office/drawing/2014/main" id="{13627E7B-AFD0-6A39-F072-040529417F07}"/>
              </a:ext>
            </a:extLst>
          </p:cNvPr>
          <p:cNvGrpSpPr/>
          <p:nvPr/>
        </p:nvGrpSpPr>
        <p:grpSpPr>
          <a:xfrm>
            <a:off x="1101012" y="2957804"/>
            <a:ext cx="9870177" cy="531540"/>
            <a:chOff x="562889" y="2719199"/>
            <a:chExt cx="7397894" cy="472190"/>
          </a:xfrm>
        </p:grpSpPr>
        <p:sp>
          <p:nvSpPr>
            <p:cNvPr id="6" name="Arrow: Chevron 1">
              <a:extLst>
                <a:ext uri="{FF2B5EF4-FFF2-40B4-BE49-F238E27FC236}">
                  <a16:creationId xmlns:a16="http://schemas.microsoft.com/office/drawing/2014/main" id="{6340531C-7207-C044-DCB0-876CF4426A42}"/>
                </a:ext>
              </a:extLst>
            </p:cNvPr>
            <p:cNvSpPr/>
            <p:nvPr/>
          </p:nvSpPr>
          <p:spPr>
            <a:xfrm>
              <a:off x="562889" y="2719199"/>
              <a:ext cx="2051884" cy="472190"/>
            </a:xfrm>
            <a:prstGeom prst="chevron">
              <a:avLst/>
            </a:prstGeom>
            <a:solidFill>
              <a:schemeClr val="accent3">
                <a:lumMod val="20000"/>
                <a:lumOff val="80000"/>
              </a:schemeClr>
            </a:solid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100" b="1" dirty="0"/>
                <a:t>Data Improvement</a:t>
              </a:r>
            </a:p>
          </p:txBody>
        </p:sp>
        <p:sp>
          <p:nvSpPr>
            <p:cNvPr id="8" name="Arrow: Chevron 2">
              <a:extLst>
                <a:ext uri="{FF2B5EF4-FFF2-40B4-BE49-F238E27FC236}">
                  <a16:creationId xmlns:a16="http://schemas.microsoft.com/office/drawing/2014/main" id="{5083C385-9F91-299B-401E-F030F1D84588}"/>
                </a:ext>
              </a:extLst>
            </p:cNvPr>
            <p:cNvSpPr/>
            <p:nvPr/>
          </p:nvSpPr>
          <p:spPr>
            <a:xfrm>
              <a:off x="2341048" y="2719199"/>
              <a:ext cx="2051884" cy="472190"/>
            </a:xfrm>
            <a:prstGeom prst="chevron">
              <a:avLst/>
            </a:prstGeom>
            <a:solidFill>
              <a:schemeClr val="accent3">
                <a:lumMod val="40000"/>
                <a:lumOff val="60000"/>
              </a:schemeClr>
            </a:solid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100" b="1"/>
                <a:t>Model Tuning</a:t>
              </a:r>
            </a:p>
          </p:txBody>
        </p:sp>
        <p:sp>
          <p:nvSpPr>
            <p:cNvPr id="9" name="Arrow: Chevron 3">
              <a:extLst>
                <a:ext uri="{FF2B5EF4-FFF2-40B4-BE49-F238E27FC236}">
                  <a16:creationId xmlns:a16="http://schemas.microsoft.com/office/drawing/2014/main" id="{4C699AF2-C84C-5D38-CF42-CBD18041E524}"/>
                </a:ext>
              </a:extLst>
            </p:cNvPr>
            <p:cNvSpPr/>
            <p:nvPr/>
          </p:nvSpPr>
          <p:spPr>
            <a:xfrm>
              <a:off x="4119207" y="2719199"/>
              <a:ext cx="2051884" cy="472190"/>
            </a:xfrm>
            <a:prstGeom prst="chevron">
              <a:avLst/>
            </a:prstGeom>
            <a:solidFill>
              <a:schemeClr val="accent3">
                <a:lumMod val="60000"/>
                <a:lumOff val="40000"/>
              </a:schemeClr>
            </a:solidFill>
            <a:ln>
              <a:noFill/>
            </a:ln>
          </p:spPr>
          <p:txBody>
            <a:bodyPr spcFirstLastPara="1" wrap="square" lIns="91425" tIns="45700" rIns="91425" bIns="45700" anchor="ctr" anchorCtr="0">
              <a:noAutofit/>
            </a:bodyPr>
            <a:lstStyle/>
            <a:p>
              <a:pPr algn="ctr"/>
              <a:r>
                <a:rPr lang="en-US" sz="1100" b="1"/>
                <a:t>Platform Design</a:t>
              </a:r>
            </a:p>
          </p:txBody>
        </p:sp>
        <p:sp>
          <p:nvSpPr>
            <p:cNvPr id="10" name="Arrow: Chevron 4">
              <a:extLst>
                <a:ext uri="{FF2B5EF4-FFF2-40B4-BE49-F238E27FC236}">
                  <a16:creationId xmlns:a16="http://schemas.microsoft.com/office/drawing/2014/main" id="{58014D6B-4C14-2DCF-260F-7FE2CE5CE26D}"/>
                </a:ext>
              </a:extLst>
            </p:cNvPr>
            <p:cNvSpPr/>
            <p:nvPr/>
          </p:nvSpPr>
          <p:spPr>
            <a:xfrm>
              <a:off x="5908899" y="2719199"/>
              <a:ext cx="2051884" cy="472190"/>
            </a:xfrm>
            <a:prstGeom prst="chevron">
              <a:avLst/>
            </a:prstGeom>
            <a:solidFill>
              <a:schemeClr val="accent2">
                <a:lumMod val="75000"/>
              </a:schemeClr>
            </a:solidFill>
            <a:ln>
              <a:noFill/>
            </a:ln>
          </p:spPr>
          <p:txBody>
            <a:bodyPr spcFirstLastPara="1" wrap="square" lIns="91425" tIns="45700" rIns="91425" bIns="45700" anchor="ctr" anchorCtr="0">
              <a:noAutofit/>
            </a:bodyPr>
            <a:lstStyle/>
            <a:p>
              <a:pPr algn="ctr"/>
              <a:r>
                <a:rPr lang="en-US" sz="1100" b="1"/>
                <a:t>Pilot Run</a:t>
              </a:r>
              <a:endParaRPr lang="en-US" sz="1100"/>
            </a:p>
          </p:txBody>
        </p:sp>
      </p:grpSp>
      <p:sp>
        <p:nvSpPr>
          <p:cNvPr id="11" name="Rectangle 10">
            <a:extLst>
              <a:ext uri="{FF2B5EF4-FFF2-40B4-BE49-F238E27FC236}">
                <a16:creationId xmlns:a16="http://schemas.microsoft.com/office/drawing/2014/main" id="{8A9B8C29-A588-F15D-2020-9F9032DA668B}"/>
              </a:ext>
            </a:extLst>
          </p:cNvPr>
          <p:cNvSpPr/>
          <p:nvPr/>
        </p:nvSpPr>
        <p:spPr>
          <a:xfrm>
            <a:off x="1101012" y="1690688"/>
            <a:ext cx="9853127" cy="865900"/>
          </a:xfrm>
          <a:prstGeom prst="rect">
            <a:avLst/>
          </a:prstGeom>
          <a:ln w="28575"/>
        </p:spPr>
        <p:style>
          <a:lnRef idx="2">
            <a:schemeClr val="accent2"/>
          </a:lnRef>
          <a:fillRef idx="1">
            <a:schemeClr val="lt1"/>
          </a:fillRef>
          <a:effectRef idx="0">
            <a:schemeClr val="accent2"/>
          </a:effectRef>
          <a:fontRef idx="minor">
            <a:schemeClr val="dk1"/>
          </a:fontRef>
        </p:style>
        <p:txBody>
          <a:bodyPr rtlCol="0" anchor="ctr"/>
          <a:lstStyle/>
          <a:p>
            <a:pPr algn="ctr"/>
            <a:r>
              <a:rPr lang="en-US" b="1" i="0" u="none" strike="noStrike" cap="none" dirty="0">
                <a:solidFill>
                  <a:schemeClr val="tx1"/>
                </a:solidFill>
                <a:latin typeface="Arial"/>
                <a:ea typeface="Arial"/>
                <a:cs typeface="Arial"/>
                <a:sym typeface="Arial"/>
              </a:rPr>
              <a:t>$1.2M </a:t>
            </a:r>
            <a:r>
              <a:rPr lang="en-US" i="0" u="none" strike="noStrike" cap="none" dirty="0">
                <a:solidFill>
                  <a:schemeClr val="tx1"/>
                </a:solidFill>
                <a:latin typeface="Arial"/>
                <a:ea typeface="Arial"/>
                <a:cs typeface="Arial"/>
                <a:sym typeface="Arial"/>
              </a:rPr>
              <a:t>to acquire computational resources, high-quality data and operational runway for the next 6M</a:t>
            </a:r>
            <a:endParaRPr lang="en-HK" dirty="0">
              <a:solidFill>
                <a:schemeClr val="tx1"/>
              </a:solidFill>
            </a:endParaRPr>
          </a:p>
        </p:txBody>
      </p:sp>
      <p:sp>
        <p:nvSpPr>
          <p:cNvPr id="12" name="TextBox 11">
            <a:extLst>
              <a:ext uri="{FF2B5EF4-FFF2-40B4-BE49-F238E27FC236}">
                <a16:creationId xmlns:a16="http://schemas.microsoft.com/office/drawing/2014/main" id="{744A6FB0-7D39-BD6D-A51B-BE53BD1B52BA}"/>
              </a:ext>
            </a:extLst>
          </p:cNvPr>
          <p:cNvSpPr txBox="1"/>
          <p:nvPr/>
        </p:nvSpPr>
        <p:spPr>
          <a:xfrm>
            <a:off x="1237861" y="3900196"/>
            <a:ext cx="2172379" cy="2246769"/>
          </a:xfrm>
          <a:prstGeom prst="rect">
            <a:avLst/>
          </a:prstGeom>
          <a:noFill/>
        </p:spPr>
        <p:txBody>
          <a:bodyPr wrap="square" rtlCol="0">
            <a:spAutoFit/>
          </a:bodyPr>
          <a:lstStyle/>
          <a:p>
            <a:pPr marL="285750" indent="-285750">
              <a:buFont typeface="Arial" panose="020B0604020202020204" pitchFamily="34" charset="0"/>
              <a:buChar char="•"/>
            </a:pPr>
            <a:r>
              <a:rPr lang="en-US" sz="1400" b="1" i="0" u="none" strike="noStrike" dirty="0">
                <a:solidFill>
                  <a:srgbClr val="0D0D0D"/>
                </a:solidFill>
                <a:effectLst/>
                <a:latin typeface="Arial" panose="020B0604020202020204" pitchFamily="34" charset="0"/>
                <a:cs typeface="Arial" panose="020B0604020202020204" pitchFamily="34" charset="0"/>
              </a:rPr>
              <a:t>Enhanced Data Collection</a:t>
            </a: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a:t>
            </a:r>
            <a:b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b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Collect more varied data from different demographics and X-ray equipment to improve the robustness and applicability of the model</a:t>
            </a:r>
            <a:endParaRPr lang="en-US" sz="1400"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ED6ECCB4-2C20-90AA-101B-52AB28DC84AD}"/>
              </a:ext>
            </a:extLst>
          </p:cNvPr>
          <p:cNvSpPr txBox="1"/>
          <p:nvPr/>
        </p:nvSpPr>
        <p:spPr>
          <a:xfrm>
            <a:off x="3591570" y="3882151"/>
            <a:ext cx="1988136" cy="2462213"/>
          </a:xfrm>
          <a:prstGeom prst="rect">
            <a:avLst/>
          </a:prstGeom>
          <a:noFill/>
        </p:spPr>
        <p:txBody>
          <a:bodyPr wrap="square" rtlCol="0">
            <a:spAutoFit/>
          </a:bodyPr>
          <a:lstStyle/>
          <a:p>
            <a:pPr marL="285750" indent="-285750">
              <a:buFont typeface="Arial" panose="020B0604020202020204" pitchFamily="34" charset="0"/>
              <a:buChar char="•"/>
            </a:pPr>
            <a:r>
              <a:rPr lang="en-US" sz="1400" b="1" i="0" u="none" strike="noStrike" dirty="0">
                <a:solidFill>
                  <a:srgbClr val="0D0D0D"/>
                </a:solidFill>
                <a:effectLst/>
                <a:latin typeface="Arial" panose="020B0604020202020204" pitchFamily="34" charset="0"/>
                <a:cs typeface="Arial" panose="020B0604020202020204" pitchFamily="34" charset="0"/>
              </a:rPr>
              <a:t>Experiment with Different Architectures</a:t>
            </a: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 </a:t>
            </a:r>
            <a:b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b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Try different CNN architectures or newer models that might offer better performance or efficiency, like </a:t>
            </a:r>
            <a:r>
              <a:rPr lang="en-US" sz="1400" b="0" i="0" u="none" strike="noStrike" dirty="0" err="1">
                <a:solidFill>
                  <a:srgbClr val="0D0D0D"/>
                </a:solidFill>
                <a:effectLst/>
                <a:highlight>
                  <a:srgbClr val="FFFFFF"/>
                </a:highlight>
                <a:latin typeface="Arial" panose="020B0604020202020204" pitchFamily="34" charset="0"/>
                <a:cs typeface="Arial" panose="020B0604020202020204" pitchFamily="34" charset="0"/>
              </a:rPr>
              <a:t>EfficientNet</a:t>
            </a: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 or </a:t>
            </a:r>
            <a:r>
              <a:rPr lang="en-US" sz="1400" b="0" i="0" u="none" strike="noStrike" dirty="0" err="1">
                <a:solidFill>
                  <a:srgbClr val="0D0D0D"/>
                </a:solidFill>
                <a:effectLst/>
                <a:highlight>
                  <a:srgbClr val="FFFFFF"/>
                </a:highlight>
                <a:latin typeface="Arial" panose="020B0604020202020204" pitchFamily="34" charset="0"/>
                <a:cs typeface="Arial" panose="020B0604020202020204" pitchFamily="34" charset="0"/>
              </a:rPr>
              <a:t>ResNets</a:t>
            </a:r>
            <a:endParaRPr lang="en-US" sz="14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65BB98EF-720A-DA18-864E-05A20C6CC9D1}"/>
              </a:ext>
            </a:extLst>
          </p:cNvPr>
          <p:cNvSpPr txBox="1"/>
          <p:nvPr/>
        </p:nvSpPr>
        <p:spPr>
          <a:xfrm>
            <a:off x="5896947" y="3882151"/>
            <a:ext cx="2487225" cy="2246769"/>
          </a:xfrm>
          <a:prstGeom prst="rect">
            <a:avLst/>
          </a:prstGeom>
          <a:noFill/>
        </p:spPr>
        <p:txBody>
          <a:bodyPr wrap="square" rtlCol="0">
            <a:spAutoFit/>
          </a:bodyPr>
          <a:lstStyle/>
          <a:p>
            <a:pPr marL="285750" indent="-285750">
              <a:buFont typeface="Arial" panose="020B0604020202020204" pitchFamily="34" charset="0"/>
              <a:buChar char="•"/>
            </a:pPr>
            <a:r>
              <a:rPr lang="en-US" sz="1400" b="1" i="0" u="none" strike="noStrike" dirty="0">
                <a:solidFill>
                  <a:srgbClr val="0D0D0D"/>
                </a:solidFill>
                <a:effectLst/>
                <a:latin typeface="Arial" panose="020B0604020202020204" pitchFamily="34" charset="0"/>
                <a:cs typeface="Arial" panose="020B0604020202020204" pitchFamily="34" charset="0"/>
              </a:rPr>
              <a:t>User-Friendly Interface</a:t>
            </a:r>
            <a:r>
              <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rPr>
              <a:t>: Develop a more intuitive user interface for non-technical users, such as radiologists, to facilitate easier adoption of the technology</a:t>
            </a:r>
          </a:p>
          <a:p>
            <a:endParaRPr lang="en-US" sz="1400" b="0" i="0" u="none" strike="noStrike" dirty="0">
              <a:solidFill>
                <a:srgbClr val="0D0D0D"/>
              </a:solidFill>
              <a:effectLst/>
              <a:highlight>
                <a:srgbClr val="FFFFFF"/>
              </a:highligh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i="0" u="none" strike="noStrike" dirty="0">
                <a:solidFill>
                  <a:srgbClr val="0D0D0D"/>
                </a:solidFill>
                <a:effectLst/>
                <a:latin typeface="Arial" panose="020B0604020202020204" pitchFamily="34" charset="0"/>
                <a:cs typeface="Arial" panose="020B0604020202020204" pitchFamily="34" charset="0"/>
              </a:rPr>
              <a:t>Integration with Hospital Systems</a:t>
            </a:r>
            <a:endParaRPr lang="en-US" sz="1400"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A4B4C38B-49B6-2AF9-1DAC-5E36F5F2DE38}"/>
              </a:ext>
            </a:extLst>
          </p:cNvPr>
          <p:cNvSpPr txBox="1"/>
          <p:nvPr/>
        </p:nvSpPr>
        <p:spPr>
          <a:xfrm>
            <a:off x="8565502" y="3882151"/>
            <a:ext cx="2142875" cy="2369880"/>
          </a:xfrm>
          <a:prstGeom prst="rect">
            <a:avLst/>
          </a:prstGeom>
          <a:noFill/>
        </p:spPr>
        <p:txBody>
          <a:bodyPr wrap="square" rtlCol="0">
            <a:spAutoFit/>
          </a:bodyPr>
          <a:lstStyle/>
          <a:p>
            <a:pPr algn="l">
              <a:buFont typeface="Arial" panose="020B0604020202020204" pitchFamily="34" charset="0"/>
              <a:buChar char="•"/>
            </a:pPr>
            <a:r>
              <a:rPr lang="en-US" sz="1400" b="1" i="0" u="none" strike="noStrike" dirty="0">
                <a:solidFill>
                  <a:srgbClr val="0D0D0D"/>
                </a:solidFill>
                <a:effectLst/>
                <a:latin typeface="Arial" panose="020B0604020202020204" pitchFamily="34" charset="0"/>
                <a:cs typeface="Arial" panose="020B0604020202020204" pitchFamily="34" charset="0"/>
              </a:rPr>
              <a:t>Clinical Trial</a:t>
            </a:r>
            <a:r>
              <a:rPr lang="en-US" sz="1400" b="0" i="0" u="none" strike="noStrike" dirty="0">
                <a:solidFill>
                  <a:srgbClr val="0D0D0D"/>
                </a:solidFill>
                <a:effectLst/>
                <a:latin typeface="Arial" panose="020B0604020202020204" pitchFamily="34" charset="0"/>
                <a:cs typeface="Arial" panose="020B0604020202020204" pitchFamily="34" charset="0"/>
              </a:rPr>
              <a:t>: </a:t>
            </a:r>
            <a:br>
              <a:rPr lang="en-US" sz="1400" b="0" i="0" u="none" strike="noStrike" dirty="0">
                <a:solidFill>
                  <a:srgbClr val="0D0D0D"/>
                </a:solidFill>
                <a:effectLst/>
                <a:latin typeface="Arial" panose="020B0604020202020204" pitchFamily="34" charset="0"/>
                <a:cs typeface="Arial" panose="020B0604020202020204" pitchFamily="34" charset="0"/>
              </a:rPr>
            </a:br>
            <a:r>
              <a:rPr lang="en-US" sz="1400" b="0" i="0" u="none" strike="noStrike" dirty="0">
                <a:solidFill>
                  <a:srgbClr val="0D0D0D"/>
                </a:solidFill>
                <a:effectLst/>
                <a:latin typeface="Arial" panose="020B0604020202020204" pitchFamily="34" charset="0"/>
                <a:cs typeface="Arial" panose="020B0604020202020204" pitchFamily="34" charset="0"/>
              </a:rPr>
              <a:t>Conduct a pilot study in a clinical setting to gather real-world data on the model's performance and acceptance among healthcare professionals</a:t>
            </a:r>
          </a:p>
          <a:p>
            <a:br>
              <a:rPr lang="en-US" dirty="0"/>
            </a:br>
            <a:endParaRPr lang="en-US" dirty="0"/>
          </a:p>
        </p:txBody>
      </p:sp>
    </p:spTree>
    <p:extLst>
      <p:ext uri="{BB962C8B-B14F-4D97-AF65-F5344CB8AC3E}">
        <p14:creationId xmlns:p14="http://schemas.microsoft.com/office/powerpoint/2010/main" val="14104752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1954</TotalTime>
  <Words>663</Words>
  <Application>Microsoft Macintosh PowerPoint</Application>
  <PresentationFormat>Widescreen</PresentationFormat>
  <Paragraphs>103</Paragraphs>
  <Slides>8</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Apple SD Gothic Neo</vt:lpstr>
      <vt:lpstr>ArialMT</vt:lpstr>
      <vt:lpstr>sohne</vt:lpstr>
      <vt:lpstr>source-serif-pro</vt:lpstr>
      <vt:lpstr>Aptos</vt:lpstr>
      <vt:lpstr>Aptos Display</vt:lpstr>
      <vt:lpstr>Arial</vt:lpstr>
      <vt:lpstr>Calibri</vt:lpstr>
      <vt:lpstr>Helvetica Neue</vt:lpstr>
      <vt:lpstr>Office Theme</vt:lpstr>
      <vt:lpstr>Deep Learning Project: Identifying Pneumonia diagnosis by CNN Classifier  </vt:lpstr>
      <vt:lpstr>X-ray-based pneumonia diagnosis remains a monumental challenge even for trained and experienced clinicians</vt:lpstr>
      <vt:lpstr>Deep learning helps detect potential pneumonia cases</vt:lpstr>
      <vt:lpstr>Chest xray Image data </vt:lpstr>
      <vt:lpstr>Feature Engineering: CNN Layers</vt:lpstr>
      <vt:lpstr>CNN Model scored 93.7% in accuracy, competent to diagnosis Pneumonia</vt:lpstr>
      <vt:lpstr>AI aided Diagnosis of Xray images</vt:lpstr>
      <vt:lpstr>Future Work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Colleen Jung</dc:creator>
  <cp:lastModifiedBy>Colleen Jung</cp:lastModifiedBy>
  <cp:revision>3</cp:revision>
  <dcterms:created xsi:type="dcterms:W3CDTF">2024-05-20T20:52:26Z</dcterms:created>
  <dcterms:modified xsi:type="dcterms:W3CDTF">2024-05-23T17:42:54Z</dcterms:modified>
</cp:coreProperties>
</file>

<file path=docProps/thumbnail.jpeg>
</file>